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38"/>
  </p:notesMasterIdLst>
  <p:sldIdLst>
    <p:sldId id="256" r:id="rId2"/>
    <p:sldId id="284" r:id="rId3"/>
    <p:sldId id="298" r:id="rId4"/>
    <p:sldId id="285" r:id="rId5"/>
    <p:sldId id="286" r:id="rId6"/>
    <p:sldId id="283" r:id="rId7"/>
    <p:sldId id="257" r:id="rId8"/>
    <p:sldId id="275" r:id="rId9"/>
    <p:sldId id="276" r:id="rId10"/>
    <p:sldId id="287" r:id="rId11"/>
    <p:sldId id="288" r:id="rId12"/>
    <p:sldId id="258" r:id="rId13"/>
    <p:sldId id="289" r:id="rId14"/>
    <p:sldId id="260" r:id="rId15"/>
    <p:sldId id="290" r:id="rId16"/>
    <p:sldId id="265" r:id="rId17"/>
    <p:sldId id="266" r:id="rId18"/>
    <p:sldId id="291" r:id="rId19"/>
    <p:sldId id="261" r:id="rId20"/>
    <p:sldId id="267" r:id="rId21"/>
    <p:sldId id="292" r:id="rId22"/>
    <p:sldId id="297" r:id="rId23"/>
    <p:sldId id="262" r:id="rId24"/>
    <p:sldId id="269" r:id="rId25"/>
    <p:sldId id="270" r:id="rId26"/>
    <p:sldId id="299" r:id="rId27"/>
    <p:sldId id="293" r:id="rId28"/>
    <p:sldId id="282" r:id="rId29"/>
    <p:sldId id="294" r:id="rId30"/>
    <p:sldId id="263" r:id="rId31"/>
    <p:sldId id="277" r:id="rId32"/>
    <p:sldId id="278" r:id="rId33"/>
    <p:sldId id="295" r:id="rId34"/>
    <p:sldId id="280" r:id="rId35"/>
    <p:sldId id="281" r:id="rId36"/>
    <p:sldId id="29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40"/>
    <p:restoredTop sz="72582"/>
  </p:normalViewPr>
  <p:slideViewPr>
    <p:cSldViewPr snapToGrid="0" snapToObjects="1">
      <p:cViewPr varScale="1">
        <p:scale>
          <a:sx n="110" d="100"/>
          <a:sy n="110" d="100"/>
        </p:scale>
        <p:origin x="808"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2018C-2084-4746-8014-9191A6601BF4}" type="datetimeFigureOut">
              <a:rPr lang="en-US" smtClean="0"/>
              <a:t>11/7/18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BD258-F29A-AE43-A0D2-B0E36E6117FF}" type="slidenum">
              <a:rPr lang="en-US" smtClean="0"/>
              <a:t>‹#›</a:t>
            </a:fld>
            <a:endParaRPr lang="en-US"/>
          </a:p>
        </p:txBody>
      </p:sp>
    </p:spTree>
    <p:extLst>
      <p:ext uri="{BB962C8B-B14F-4D97-AF65-F5344CB8AC3E}">
        <p14:creationId xmlns:p14="http://schemas.microsoft.com/office/powerpoint/2010/main" val="2958133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Hello, everyone</a:t>
            </a:r>
          </a:p>
          <a:p>
            <a:r>
              <a:rPr lang="en-US" sz="1200" kern="1200" dirty="0">
                <a:solidFill>
                  <a:schemeClr val="tx1"/>
                </a:solidFill>
                <a:effectLst/>
                <a:latin typeface="+mn-lt"/>
                <a:ea typeface="+mn-ea"/>
                <a:cs typeface="+mn-cs"/>
              </a:rPr>
              <a:t>My name is Xinming, and today I am going to present the paper </a:t>
            </a:r>
          </a:p>
          <a:p>
            <a:r>
              <a:rPr lang="en-US" sz="1200" kern="1200" dirty="0">
                <a:solidFill>
                  <a:schemeClr val="tx1"/>
                </a:solidFill>
                <a:effectLst/>
                <a:latin typeface="+mn-lt"/>
                <a:ea typeface="+mn-ea"/>
                <a:cs typeface="+mn-cs"/>
              </a:rPr>
              <a:t>“Axis-aligned filtering for interactive sampled soft shadows”</a:t>
            </a:r>
          </a:p>
          <a:p>
            <a:r>
              <a:rPr lang="en-US" sz="1200" kern="1200" dirty="0">
                <a:solidFill>
                  <a:schemeClr val="tx1"/>
                </a:solidFill>
                <a:effectLst/>
                <a:latin typeface="+mn-lt"/>
                <a:ea typeface="+mn-ea"/>
                <a:cs typeface="+mn-cs"/>
              </a:rPr>
              <a:t>This paper introduces a novel Monte Carlo based method from frequency analysis and sheared filtering for offline soft shadows for real time use. But essentially , it is a image de-</a:t>
            </a:r>
            <a:r>
              <a:rPr lang="en-US" sz="1200" kern="1200" dirty="0" err="1">
                <a:solidFill>
                  <a:schemeClr val="tx1"/>
                </a:solidFill>
                <a:effectLst/>
                <a:latin typeface="+mn-lt"/>
                <a:ea typeface="+mn-ea"/>
                <a:cs typeface="+mn-cs"/>
              </a:rPr>
              <a:t>noiser</a:t>
            </a:r>
            <a:r>
              <a:rPr lang="en-US" sz="1200" kern="1200" dirty="0">
                <a:solidFill>
                  <a:schemeClr val="tx1"/>
                </a:solidFill>
                <a:effectLst/>
                <a:latin typeface="+mn-lt"/>
                <a:ea typeface="+mn-ea"/>
                <a:cs typeface="+mn-cs"/>
              </a:rPr>
              <a:t>.</a:t>
            </a:r>
          </a:p>
          <a:p>
            <a:endParaRPr lang="en-US" dirty="0"/>
          </a:p>
          <a:p>
            <a:endParaRPr lang="en-US" dirty="0"/>
          </a:p>
        </p:txBody>
      </p:sp>
      <p:sp>
        <p:nvSpPr>
          <p:cNvPr id="4" name="Slide Number Placeholder 3"/>
          <p:cNvSpPr>
            <a:spLocks noGrp="1"/>
          </p:cNvSpPr>
          <p:nvPr>
            <p:ph type="sldNum" sz="quarter" idx="5"/>
          </p:nvPr>
        </p:nvSpPr>
        <p:spPr/>
        <p:txBody>
          <a:bodyPr/>
          <a:lstStyle/>
          <a:p>
            <a:fld id="{64CBD258-F29A-AE43-A0D2-B0E36E6117FF}" type="slidenum">
              <a:rPr lang="en-US" smtClean="0"/>
              <a:t>1</a:t>
            </a:fld>
            <a:endParaRPr lang="en-US"/>
          </a:p>
        </p:txBody>
      </p:sp>
    </p:spTree>
    <p:extLst>
      <p:ext uri="{BB962C8B-B14F-4D97-AF65-F5344CB8AC3E}">
        <p14:creationId xmlns:p14="http://schemas.microsoft.com/office/powerpoint/2010/main" val="3788401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CBD258-F29A-AE43-A0D2-B0E36E6117FF}" type="slidenum">
              <a:rPr lang="en-US" smtClean="0"/>
              <a:t>10</a:t>
            </a:fld>
            <a:endParaRPr lang="en-US"/>
          </a:p>
        </p:txBody>
      </p:sp>
    </p:spTree>
    <p:extLst>
      <p:ext uri="{BB962C8B-B14F-4D97-AF65-F5344CB8AC3E}">
        <p14:creationId xmlns:p14="http://schemas.microsoft.com/office/powerpoint/2010/main" val="568424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back to the scene I’ve mentioned before. </a:t>
            </a:r>
          </a:p>
          <a:p>
            <a:r>
              <a:rPr lang="en-US" dirty="0"/>
              <a:t>The method is based on 4D light shadow field.</a:t>
            </a:r>
          </a:p>
          <a:p>
            <a:r>
              <a:rPr lang="en-US" dirty="0"/>
              <a:t>We start our analysis of shadow signal and light field with a simple scene in flatland. </a:t>
            </a:r>
          </a:p>
          <a:p>
            <a:r>
              <a:rPr lang="en-US" dirty="0"/>
              <a:t>If we take a look at a specific point on the plane, the shadow at that point will actually take the integral of whole light source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next</a:t>
            </a:r>
          </a:p>
          <a:p>
            <a:r>
              <a:rPr lang="en-US" dirty="0"/>
              <a:t>If we view this scene from the side, it will become like this.</a:t>
            </a:r>
          </a:p>
          <a:p>
            <a:endParaRPr lang="en-US" dirty="0"/>
          </a:p>
          <a:p>
            <a:r>
              <a:rPr lang="en-US" dirty="0"/>
              <a:t>It is most natural to use a two-plane (</a:t>
            </a:r>
            <a:r>
              <a:rPr lang="en-US" dirty="0" err="1"/>
              <a:t>x,y</a:t>
            </a:r>
            <a:r>
              <a:rPr lang="en-US" dirty="0"/>
              <a:t>) parameterization, y is the absolute distance along the planar light area, and x is the absolute distance along the plane parallel to the light source</a:t>
            </a:r>
          </a:p>
          <a:p>
            <a:r>
              <a:rPr lang="en-US" dirty="0"/>
              <a:t>Where the distance from planar light to the current receiver is d1, and the occluding geometry is contained within a depth range of [d2min, d2max]. </a:t>
            </a:r>
          </a:p>
          <a:p>
            <a:r>
              <a:rPr lang="en-US" dirty="0"/>
              <a:t>The analysis is applied to the local extent of a signal pixel, so the algorithm will use a different d1 per pixel and handle nonplanar receiver surfaces.</a:t>
            </a:r>
          </a:p>
          <a:p>
            <a:endParaRPr lang="en-US" dirty="0"/>
          </a:p>
          <a:p>
            <a:r>
              <a:rPr lang="en-US" dirty="0"/>
              <a:t>Essentially, the analysis in flatland is easy to extend to 3D where the light field has four dimensions(x1, x2, y1, y2). </a:t>
            </a:r>
          </a:p>
          <a:p>
            <a:endParaRPr lang="en-US" dirty="0"/>
          </a:p>
          <a:p>
            <a:r>
              <a:rPr lang="en-US" dirty="0"/>
              <a:t>-- next</a:t>
            </a:r>
          </a:p>
          <a:p>
            <a:r>
              <a:rPr lang="en-US" dirty="0"/>
              <a:t>If we use orthogonal basis vectors to parameterize the area light source, the (x1,y1) subspace is linearly independent of the (x2,y2)</a:t>
            </a:r>
          </a:p>
          <a:p>
            <a:endParaRPr lang="en-US" dirty="0"/>
          </a:p>
          <a:p>
            <a:r>
              <a:rPr lang="en-US" dirty="0"/>
              <a:t>Because of this, most of the computations can be broken down into two separate 2D problems.</a:t>
            </a:r>
          </a:p>
        </p:txBody>
      </p:sp>
      <p:sp>
        <p:nvSpPr>
          <p:cNvPr id="4" name="Slide Number Placeholder 3"/>
          <p:cNvSpPr>
            <a:spLocks noGrp="1"/>
          </p:cNvSpPr>
          <p:nvPr>
            <p:ph type="sldNum" sz="quarter" idx="5"/>
          </p:nvPr>
        </p:nvSpPr>
        <p:spPr/>
        <p:txBody>
          <a:bodyPr/>
          <a:lstStyle/>
          <a:p>
            <a:fld id="{64CBD258-F29A-AE43-A0D2-B0E36E6117FF}" type="slidenum">
              <a:rPr lang="en-US" smtClean="0"/>
              <a:t>11</a:t>
            </a:fld>
            <a:endParaRPr lang="en-US"/>
          </a:p>
        </p:txBody>
      </p:sp>
    </p:spTree>
    <p:extLst>
      <p:ext uri="{BB962C8B-B14F-4D97-AF65-F5344CB8AC3E}">
        <p14:creationId xmlns:p14="http://schemas.microsoft.com/office/powerpoint/2010/main" val="53669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for this side view,</a:t>
            </a:r>
            <a:r>
              <a:rPr lang="zh-CN" altLang="en-US" dirty="0"/>
              <a:t> </a:t>
            </a:r>
            <a:r>
              <a:rPr lang="en-US" altLang="zh-CN" dirty="0"/>
              <a:t>we can draw the visibility function based on the </a:t>
            </a:r>
            <a:r>
              <a:rPr lang="en-US" altLang="zh-CN" dirty="0" err="1"/>
              <a:t>occluder</a:t>
            </a:r>
            <a:endParaRPr lang="en-US" altLang="zh-CN" dirty="0"/>
          </a:p>
          <a:p>
            <a:r>
              <a:rPr lang="en-US" altLang="zh-CN" dirty="0"/>
              <a:t>--next</a:t>
            </a:r>
          </a:p>
          <a:p>
            <a:r>
              <a:rPr lang="en-US" dirty="0"/>
              <a:t>For a receiver, if we scan the whole light source, we can get the graph like this</a:t>
            </a:r>
          </a:p>
          <a:p>
            <a:r>
              <a:rPr lang="en-US" dirty="0"/>
              <a:t>So we can see each occluder creates a diagonally shaped band in the x-y pixel light space, and all bands are multiplied together to get the final visibility function.</a:t>
            </a:r>
          </a:p>
          <a:p>
            <a:endParaRPr lang="en-US" dirty="0"/>
          </a:p>
          <a:p>
            <a:r>
              <a:rPr lang="en-US" dirty="0"/>
              <a:t>If we transform this function into Fourier domain, the frequency spectrum of visibility function F will be like this.</a:t>
            </a:r>
          </a:p>
          <a:p>
            <a:r>
              <a:rPr lang="en-US" dirty="0"/>
              <a:t>As we can see, the space domain and </a:t>
            </a:r>
            <a:r>
              <a:rPr lang="en-US" dirty="0" err="1"/>
              <a:t>fourier</a:t>
            </a:r>
            <a:r>
              <a:rPr lang="en-US" dirty="0"/>
              <a:t> domain spectrum are orthogonal. </a:t>
            </a:r>
          </a:p>
          <a:p>
            <a:r>
              <a:rPr lang="en-US" dirty="0"/>
              <a:t>Also, cause the occluder has different depths, so the spectrum will be a wedge shape.</a:t>
            </a:r>
          </a:p>
          <a:p>
            <a:endParaRPr lang="en-US" dirty="0"/>
          </a:p>
          <a:p>
            <a:endParaRPr lang="en-US" dirty="0"/>
          </a:p>
        </p:txBody>
      </p:sp>
      <p:sp>
        <p:nvSpPr>
          <p:cNvPr id="4" name="Slide Number Placeholder 3"/>
          <p:cNvSpPr>
            <a:spLocks noGrp="1"/>
          </p:cNvSpPr>
          <p:nvPr>
            <p:ph type="sldNum" sz="quarter" idx="5"/>
          </p:nvPr>
        </p:nvSpPr>
        <p:spPr/>
        <p:txBody>
          <a:bodyPr/>
          <a:lstStyle/>
          <a:p>
            <a:fld id="{64CBD258-F29A-AE43-A0D2-B0E36E6117FF}" type="slidenum">
              <a:rPr lang="en-US" smtClean="0"/>
              <a:t>12</a:t>
            </a:fld>
            <a:endParaRPr lang="en-US"/>
          </a:p>
        </p:txBody>
      </p:sp>
    </p:spTree>
    <p:extLst>
      <p:ext uri="{BB962C8B-B14F-4D97-AF65-F5344CB8AC3E}">
        <p14:creationId xmlns:p14="http://schemas.microsoft.com/office/powerpoint/2010/main" val="2493846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that’s all for basic idea, what we will do next is to determine the  adaptive filter for each pixel  and samples per pixel based on this frequency analysis</a:t>
            </a:r>
          </a:p>
        </p:txBody>
      </p:sp>
      <p:sp>
        <p:nvSpPr>
          <p:cNvPr id="4" name="Slide Number Placeholder 3"/>
          <p:cNvSpPr>
            <a:spLocks noGrp="1"/>
          </p:cNvSpPr>
          <p:nvPr>
            <p:ph type="sldNum" sz="quarter" idx="5"/>
          </p:nvPr>
        </p:nvSpPr>
        <p:spPr/>
        <p:txBody>
          <a:bodyPr/>
          <a:lstStyle/>
          <a:p>
            <a:fld id="{64CBD258-F29A-AE43-A0D2-B0E36E6117FF}" type="slidenum">
              <a:rPr lang="en-US" smtClean="0"/>
              <a:t>13</a:t>
            </a:fld>
            <a:endParaRPr lang="en-US"/>
          </a:p>
        </p:txBody>
      </p:sp>
    </p:spTree>
    <p:extLst>
      <p:ext uri="{BB962C8B-B14F-4D97-AF65-F5344CB8AC3E}">
        <p14:creationId xmlns:p14="http://schemas.microsoft.com/office/powerpoint/2010/main" val="1039621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frequency spectra defines the sampling resolution and hence the filter size. </a:t>
            </a:r>
          </a:p>
          <a:p>
            <a:r>
              <a:rPr lang="en-US" dirty="0"/>
              <a:t>The axis-aligned here refers to the 2D(later we will extend 4D) pixel-light space, not the 2D image space </a:t>
            </a:r>
          </a:p>
          <a:p>
            <a:r>
              <a:rPr lang="en-US" dirty="0"/>
              <a:t>First, we need to determine frequency domain bandlimits</a:t>
            </a:r>
          </a:p>
          <a:p>
            <a:endParaRPr lang="en-US" dirty="0"/>
          </a:p>
          <a:p>
            <a:r>
              <a:rPr lang="en-US" dirty="0"/>
              <a:t>Frequencies in both dimensions , Ox, and Oy are in the units of per meter.</a:t>
            </a:r>
          </a:p>
          <a:p>
            <a:endParaRPr lang="en-US" dirty="0"/>
          </a:p>
          <a:p>
            <a:r>
              <a:rPr lang="en-US" dirty="0"/>
              <a:t>The limited resolution of the output image acts as a low pass filter in the pixel dimension.</a:t>
            </a:r>
          </a:p>
          <a:p>
            <a:r>
              <a:rPr lang="en-US" dirty="0"/>
              <a:t>Omega pixel max is the maximum displayable frequency in the pixel space, and is taken to be (1/d) per meter, where d is the projected distance per pixel.</a:t>
            </a:r>
          </a:p>
          <a:p>
            <a:endParaRPr lang="en-US" dirty="0"/>
          </a:p>
          <a:p>
            <a:r>
              <a:rPr lang="en-US" dirty="0"/>
              <a:t>Also the spectra function is assumed to have a spatial bandlimit imposed due to smoothness of geometry causing the occlusion. </a:t>
            </a:r>
          </a:p>
          <a:p>
            <a:endParaRPr lang="en-US" dirty="0"/>
          </a:p>
          <a:p>
            <a:r>
              <a:rPr lang="en-US" dirty="0"/>
              <a:t>As for Oy, From the geometry, it is clear that Oy = Ox multiply slope</a:t>
            </a:r>
          </a:p>
          <a:p>
            <a:r>
              <a:rPr lang="en-US" dirty="0"/>
              <a:t>Finally, since effective visibility is the integration of the light intensity with the occlusion function, </a:t>
            </a:r>
          </a:p>
          <a:p>
            <a:r>
              <a:rPr lang="en-US" dirty="0"/>
              <a:t>frequencies in the occlusion function outside the light’s bandlimit </a:t>
            </a:r>
            <a:r>
              <a:rPr lang="en-US" dirty="0" err="1"/>
              <a:t>Olmax</a:t>
            </a:r>
            <a:r>
              <a:rPr lang="en-US" dirty="0"/>
              <a:t> will be filtered. </a:t>
            </a:r>
          </a:p>
          <a:p>
            <a:r>
              <a:rPr lang="en-US" dirty="0"/>
              <a:t>And we assume the light is a Gaussian with standard deviation - sigma</a:t>
            </a:r>
          </a:p>
        </p:txBody>
      </p:sp>
      <p:sp>
        <p:nvSpPr>
          <p:cNvPr id="4" name="Slide Number Placeholder 3"/>
          <p:cNvSpPr>
            <a:spLocks noGrp="1"/>
          </p:cNvSpPr>
          <p:nvPr>
            <p:ph type="sldNum" sz="quarter" idx="5"/>
          </p:nvPr>
        </p:nvSpPr>
        <p:spPr/>
        <p:txBody>
          <a:bodyPr/>
          <a:lstStyle/>
          <a:p>
            <a:fld id="{64CBD258-F29A-AE43-A0D2-B0E36E6117FF}" type="slidenum">
              <a:rPr lang="en-US" smtClean="0"/>
              <a:t>14</a:t>
            </a:fld>
            <a:endParaRPr lang="en-US"/>
          </a:p>
        </p:txBody>
      </p:sp>
    </p:spTree>
    <p:extLst>
      <p:ext uri="{BB962C8B-B14F-4D97-AF65-F5344CB8AC3E}">
        <p14:creationId xmlns:p14="http://schemas.microsoft.com/office/powerpoint/2010/main" val="58210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the size of the axis-aligned filter is larger than the sheared filter which means more samples to reconstruct</a:t>
            </a:r>
          </a:p>
          <a:p>
            <a:r>
              <a:rPr lang="en-US" dirty="0"/>
              <a:t>One important advantage is the decoupling of filtering over the spatial x and light y dimensions. </a:t>
            </a:r>
          </a:p>
          <a:p>
            <a:r>
              <a:rPr lang="en-US" dirty="0"/>
              <a:t>So, this reduces to a simple screen-space filter</a:t>
            </a:r>
          </a:p>
        </p:txBody>
      </p:sp>
      <p:sp>
        <p:nvSpPr>
          <p:cNvPr id="4" name="Slide Number Placeholder 3"/>
          <p:cNvSpPr>
            <a:spLocks noGrp="1"/>
          </p:cNvSpPr>
          <p:nvPr>
            <p:ph type="sldNum" sz="quarter" idx="5"/>
          </p:nvPr>
        </p:nvSpPr>
        <p:spPr/>
        <p:txBody>
          <a:bodyPr/>
          <a:lstStyle/>
          <a:p>
            <a:fld id="{64CBD258-F29A-AE43-A0D2-B0E36E6117FF}" type="slidenum">
              <a:rPr lang="en-US" smtClean="0"/>
              <a:t>15</a:t>
            </a:fld>
            <a:endParaRPr lang="en-US"/>
          </a:p>
        </p:txBody>
      </p:sp>
    </p:spTree>
    <p:extLst>
      <p:ext uri="{BB962C8B-B14F-4D97-AF65-F5344CB8AC3E}">
        <p14:creationId xmlns:p14="http://schemas.microsoft.com/office/powerpoint/2010/main" val="3559894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use a axis-aligned filter, the primal domain analogue of a frequency domain box filter is a </a:t>
            </a:r>
            <a:r>
              <a:rPr lang="en-US" dirty="0" err="1"/>
              <a:t>sinc</a:t>
            </a:r>
            <a:r>
              <a:rPr lang="en-US" dirty="0"/>
              <a:t> filter which decays slowly</a:t>
            </a:r>
          </a:p>
          <a:p>
            <a:r>
              <a:rPr lang="en-US" dirty="0"/>
              <a:t>So, we approximate both the frequency and primal domain filters with gaussians. </a:t>
            </a:r>
          </a:p>
          <a:p>
            <a:r>
              <a:rPr lang="en-US" dirty="0"/>
              <a:t>The deviation of the filter is reciprocal of Omega x and Omega y</a:t>
            </a:r>
          </a:p>
          <a:p>
            <a:endParaRPr lang="en-US" dirty="0"/>
          </a:p>
          <a:p>
            <a:r>
              <a:rPr lang="en-US" dirty="0"/>
              <a:t>The filter in the y dimension simply integrates against the light source</a:t>
            </a:r>
          </a:p>
          <a:p>
            <a:r>
              <a:rPr lang="en-US" dirty="0"/>
              <a:t>Therefore we can apply the x filter only in the spatial dimension</a:t>
            </a:r>
          </a:p>
          <a:p>
            <a:endParaRPr lang="en-US" dirty="0"/>
          </a:p>
          <a:p>
            <a:r>
              <a:rPr lang="en-US" dirty="0"/>
              <a:t>Intuitively, the shadows from close </a:t>
            </a:r>
            <a:r>
              <a:rPr lang="en-US" dirty="0" err="1"/>
              <a:t>occluders</a:t>
            </a:r>
            <a:r>
              <a:rPr lang="en-US" dirty="0"/>
              <a:t>(larger d2max) can be sharper should be filtered less while those from further </a:t>
            </a:r>
            <a:r>
              <a:rPr lang="en-US" dirty="0" err="1"/>
              <a:t>occluders</a:t>
            </a:r>
            <a:r>
              <a:rPr lang="en-US" dirty="0"/>
              <a:t> (smaller d2max) can be filtered more aggressively</a:t>
            </a:r>
          </a:p>
          <a:p>
            <a:endParaRPr lang="en-US" dirty="0"/>
          </a:p>
        </p:txBody>
      </p:sp>
      <p:sp>
        <p:nvSpPr>
          <p:cNvPr id="4" name="Slide Number Placeholder 3"/>
          <p:cNvSpPr>
            <a:spLocks noGrp="1"/>
          </p:cNvSpPr>
          <p:nvPr>
            <p:ph type="sldNum" sz="quarter" idx="5"/>
          </p:nvPr>
        </p:nvSpPr>
        <p:spPr/>
        <p:txBody>
          <a:bodyPr/>
          <a:lstStyle/>
          <a:p>
            <a:fld id="{64CBD258-F29A-AE43-A0D2-B0E36E6117FF}" type="slidenum">
              <a:rPr lang="en-US" smtClean="0"/>
              <a:t>16</a:t>
            </a:fld>
            <a:endParaRPr lang="en-US"/>
          </a:p>
        </p:txBody>
      </p:sp>
    </p:spTree>
    <p:extLst>
      <p:ext uri="{BB962C8B-B14F-4D97-AF65-F5344CB8AC3E}">
        <p14:creationId xmlns:p14="http://schemas.microsoft.com/office/powerpoint/2010/main" val="1773628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entire shading equation is like this format</a:t>
            </a:r>
          </a:p>
          <a:p>
            <a:r>
              <a:rPr lang="en-US" dirty="0"/>
              <a:t>We first take the integral of visibility function over  y, and then take the integral of function over x, for each pixel</a:t>
            </a:r>
          </a:p>
        </p:txBody>
      </p:sp>
      <p:sp>
        <p:nvSpPr>
          <p:cNvPr id="4" name="Slide Number Placeholder 3"/>
          <p:cNvSpPr>
            <a:spLocks noGrp="1"/>
          </p:cNvSpPr>
          <p:nvPr>
            <p:ph type="sldNum" sz="quarter" idx="5"/>
          </p:nvPr>
        </p:nvSpPr>
        <p:spPr/>
        <p:txBody>
          <a:bodyPr/>
          <a:lstStyle/>
          <a:p>
            <a:fld id="{64CBD258-F29A-AE43-A0D2-B0E36E6117FF}" type="slidenum">
              <a:rPr lang="en-US" smtClean="0"/>
              <a:t>17</a:t>
            </a:fld>
            <a:endParaRPr lang="en-US"/>
          </a:p>
        </p:txBody>
      </p:sp>
    </p:spTree>
    <p:extLst>
      <p:ext uri="{BB962C8B-B14F-4D97-AF65-F5344CB8AC3E}">
        <p14:creationId xmlns:p14="http://schemas.microsoft.com/office/powerpoint/2010/main" val="313345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had a adaptive filtering for each pixel, next we will choose numbers of samples per pixel adaptively</a:t>
            </a:r>
          </a:p>
        </p:txBody>
      </p:sp>
      <p:sp>
        <p:nvSpPr>
          <p:cNvPr id="4" name="Slide Number Placeholder 3"/>
          <p:cNvSpPr>
            <a:spLocks noGrp="1"/>
          </p:cNvSpPr>
          <p:nvPr>
            <p:ph type="sldNum" sz="quarter" idx="5"/>
          </p:nvPr>
        </p:nvSpPr>
        <p:spPr/>
        <p:txBody>
          <a:bodyPr/>
          <a:lstStyle/>
          <a:p>
            <a:fld id="{64CBD258-F29A-AE43-A0D2-B0E36E6117FF}" type="slidenum">
              <a:rPr lang="en-US" smtClean="0"/>
              <a:t>18</a:t>
            </a:fld>
            <a:endParaRPr lang="en-US"/>
          </a:p>
        </p:txBody>
      </p:sp>
    </p:spTree>
    <p:extLst>
      <p:ext uri="{BB962C8B-B14F-4D97-AF65-F5344CB8AC3E}">
        <p14:creationId xmlns:p14="http://schemas.microsoft.com/office/powerpoint/2010/main" val="2925768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non-idealities in </a:t>
            </a:r>
            <a:r>
              <a:rPr lang="en-US" dirty="0" err="1"/>
              <a:t>smapling</a:t>
            </a:r>
            <a:r>
              <a:rPr lang="en-US" dirty="0"/>
              <a:t> and reconstruction, including the use of Gaussian filter</a:t>
            </a:r>
          </a:p>
          <a:p>
            <a:r>
              <a:rPr lang="en-US" dirty="0"/>
              <a:t>We would like to increase the number of samples beyond the minimum required, just as in standard Monte Carlo rendering</a:t>
            </a:r>
          </a:p>
          <a:p>
            <a:endParaRPr lang="en-US" dirty="0"/>
          </a:p>
          <a:p>
            <a:r>
              <a:rPr lang="en-US" dirty="0"/>
              <a:t>To find the minimum sampling rates, we must pack the spectra such that adjacent copies do not overlap the axis-aligned filter to avoid aliasing error.</a:t>
            </a:r>
          </a:p>
          <a:p>
            <a:r>
              <a:rPr lang="en-US" dirty="0"/>
              <a:t>We can move the spectra along Omega x axis and Omega y axis, and there are two possible compact packings as shown.</a:t>
            </a:r>
          </a:p>
          <a:p>
            <a:r>
              <a:rPr lang="en-US" dirty="0"/>
              <a:t>Through computation, we just need smaller filter</a:t>
            </a:r>
          </a:p>
        </p:txBody>
      </p:sp>
      <p:sp>
        <p:nvSpPr>
          <p:cNvPr id="4" name="Slide Number Placeholder 3"/>
          <p:cNvSpPr>
            <a:spLocks noGrp="1"/>
          </p:cNvSpPr>
          <p:nvPr>
            <p:ph type="sldNum" sz="quarter" idx="5"/>
          </p:nvPr>
        </p:nvSpPr>
        <p:spPr/>
        <p:txBody>
          <a:bodyPr/>
          <a:lstStyle/>
          <a:p>
            <a:fld id="{64CBD258-F29A-AE43-A0D2-B0E36E6117FF}" type="slidenum">
              <a:rPr lang="en-US" smtClean="0"/>
              <a:t>19</a:t>
            </a:fld>
            <a:endParaRPr lang="en-US"/>
          </a:p>
        </p:txBody>
      </p:sp>
    </p:spTree>
    <p:extLst>
      <p:ext uri="{BB962C8B-B14F-4D97-AF65-F5344CB8AC3E}">
        <p14:creationId xmlns:p14="http://schemas.microsoft.com/office/powerpoint/2010/main" val="2857653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algorithms have been used to generate soft shadows cast by area light, cause soft shadows are not just zero or one from visibility function, we have to take the integral of all light source. Monte Carlo sampling is the method of choice for producing rendering due to its simplicity and widespread use for offline rendering. However, it is very expensive because every location on the area light must be considered and sampled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4CBD258-F29A-AE43-A0D2-B0E36E6117FF}" type="slidenum">
              <a:rPr lang="en-US" smtClean="0"/>
              <a:t>2</a:t>
            </a:fld>
            <a:endParaRPr lang="en-US"/>
          </a:p>
        </p:txBody>
      </p:sp>
    </p:spTree>
    <p:extLst>
      <p:ext uri="{BB962C8B-B14F-4D97-AF65-F5344CB8AC3E}">
        <p14:creationId xmlns:p14="http://schemas.microsoft.com/office/powerpoint/2010/main" val="3711121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ans" sz="1200" dirty="0"/>
              <a:t>Extending 2D to 4D domain, the sampling rate is given by, Omega x square multiply Omega y square. </a:t>
            </a:r>
          </a:p>
          <a:p>
            <a:r>
              <a:rPr lang="en-US" altLang="zh-Hans" sz="1200" dirty="0"/>
              <a:t>Here frequencies are in units of per meter, to convert this to samples per pixel n, we multiply by the area of the pixel </a:t>
            </a:r>
            <a:r>
              <a:rPr lang="en-US" altLang="zh-Hans" sz="1200" dirty="0" err="1"/>
              <a:t>Ap</a:t>
            </a:r>
            <a:r>
              <a:rPr lang="en-US" altLang="zh-Hans" sz="1200" dirty="0"/>
              <a:t> as well as the area of the lights source Al</a:t>
            </a:r>
          </a:p>
          <a:p>
            <a:r>
              <a:rPr lang="en-US" sz="1200" dirty="0"/>
              <a:t>Because the sampling rate depends on Omega x and Omega y, and is therefore spatially-</a:t>
            </a:r>
            <a:r>
              <a:rPr lang="en-US" sz="1200" dirty="0" err="1"/>
              <a:t>varing</a:t>
            </a:r>
            <a:endParaRPr lang="en-US" sz="1200" dirty="0"/>
          </a:p>
          <a:p>
            <a:endParaRPr lang="en-US" sz="1200" dirty="0"/>
          </a:p>
          <a:p>
            <a:r>
              <a:rPr lang="en-US" sz="1200" dirty="0"/>
              <a:t>Finally we can see this picture, the left part (a) and (c) bench and grids scene shows the adaptive filter width with different beta.  As we can see, shadows from close </a:t>
            </a:r>
            <a:r>
              <a:rPr lang="en-US" sz="1200" dirty="0" err="1"/>
              <a:t>occluders</a:t>
            </a:r>
            <a:r>
              <a:rPr lang="en-US" sz="1200" dirty="0"/>
              <a:t> can be sharper because smaller beta and should be filtered less, while those from further </a:t>
            </a:r>
            <a:r>
              <a:rPr lang="en-US" sz="1200" dirty="0" err="1"/>
              <a:t>occluders</a:t>
            </a:r>
            <a:r>
              <a:rPr lang="en-US" sz="1200" dirty="0"/>
              <a:t> can be filtered more</a:t>
            </a:r>
          </a:p>
          <a:p>
            <a:endParaRPr lang="en-US" sz="1200" dirty="0"/>
          </a:p>
          <a:p>
            <a:r>
              <a:rPr lang="en-US" sz="1200" dirty="0"/>
              <a:t>The right part (b) and (d) shows the adaptive samples per pixel. Notice more samples are needed in regions with smaller filter width</a:t>
            </a:r>
            <a:endParaRPr lang="en-US" dirty="0"/>
          </a:p>
        </p:txBody>
      </p:sp>
      <p:sp>
        <p:nvSpPr>
          <p:cNvPr id="4" name="Slide Number Placeholder 3"/>
          <p:cNvSpPr>
            <a:spLocks noGrp="1"/>
          </p:cNvSpPr>
          <p:nvPr>
            <p:ph type="sldNum" sz="quarter" idx="5"/>
          </p:nvPr>
        </p:nvSpPr>
        <p:spPr/>
        <p:txBody>
          <a:bodyPr/>
          <a:lstStyle/>
          <a:p>
            <a:fld id="{64CBD258-F29A-AE43-A0D2-B0E36E6117FF}" type="slidenum">
              <a:rPr lang="en-US" smtClean="0"/>
              <a:t>20</a:t>
            </a:fld>
            <a:endParaRPr lang="en-US"/>
          </a:p>
        </p:txBody>
      </p:sp>
    </p:spTree>
    <p:extLst>
      <p:ext uri="{BB962C8B-B14F-4D97-AF65-F5344CB8AC3E}">
        <p14:creationId xmlns:p14="http://schemas.microsoft.com/office/powerpoint/2010/main" val="159313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CBD258-F29A-AE43-A0D2-B0E36E6117FF}" type="slidenum">
              <a:rPr lang="en-US" smtClean="0"/>
              <a:t>21</a:t>
            </a:fld>
            <a:endParaRPr lang="en-US"/>
          </a:p>
        </p:txBody>
      </p:sp>
    </p:spTree>
    <p:extLst>
      <p:ext uri="{BB962C8B-B14F-4D97-AF65-F5344CB8AC3E}">
        <p14:creationId xmlns:p14="http://schemas.microsoft.com/office/powerpoint/2010/main" val="2411703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author tested on different scenes of varying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This is a table about details on the performance, in all cases, the average sampling rate is between 14 and 34, images with brute force ray tracing typically requires 150 to 200 samples</a:t>
            </a:r>
          </a:p>
          <a:p>
            <a:endParaRPr lang="en-US" dirty="0"/>
          </a:p>
          <a:p>
            <a:r>
              <a:rPr lang="en-US" dirty="0"/>
              <a:t>Adaptive filtering takes about 1.3 </a:t>
            </a:r>
          </a:p>
          <a:p>
            <a:r>
              <a:rPr lang="en-US" dirty="0"/>
              <a:t>The time for determining the filter size and samples per pixel takes about 3.6 </a:t>
            </a:r>
            <a:r>
              <a:rPr lang="en-US" dirty="0" err="1"/>
              <a:t>ms</a:t>
            </a:r>
            <a:endParaRPr lang="en-US" dirty="0"/>
          </a:p>
        </p:txBody>
      </p:sp>
      <p:sp>
        <p:nvSpPr>
          <p:cNvPr id="4" name="Slide Number Placeholder 3"/>
          <p:cNvSpPr>
            <a:spLocks noGrp="1"/>
          </p:cNvSpPr>
          <p:nvPr>
            <p:ph type="sldNum" sz="quarter" idx="5"/>
          </p:nvPr>
        </p:nvSpPr>
        <p:spPr/>
        <p:txBody>
          <a:bodyPr/>
          <a:lstStyle/>
          <a:p>
            <a:fld id="{64CBD258-F29A-AE43-A0D2-B0E36E6117FF}" type="slidenum">
              <a:rPr lang="en-US" smtClean="0"/>
              <a:t>22</a:t>
            </a:fld>
            <a:endParaRPr lang="en-US"/>
          </a:p>
        </p:txBody>
      </p:sp>
    </p:spTree>
    <p:extLst>
      <p:ext uri="{BB962C8B-B14F-4D97-AF65-F5344CB8AC3E}">
        <p14:creationId xmlns:p14="http://schemas.microsoft.com/office/powerpoint/2010/main" val="3342543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in this Grids scene</a:t>
            </a:r>
          </a:p>
          <a:p>
            <a:r>
              <a:rPr lang="en-US" dirty="0"/>
              <a:t>The soft shadows are intricate</a:t>
            </a:r>
          </a:p>
          <a:p>
            <a:endParaRPr lang="en-US" dirty="0"/>
          </a:p>
          <a:p>
            <a:r>
              <a:rPr lang="en-US" dirty="0"/>
              <a:t>Part b shows scaled-up error images with respect to ground truth. The error are small and decrease rapidly with increasing sample count</a:t>
            </a:r>
          </a:p>
        </p:txBody>
      </p:sp>
      <p:sp>
        <p:nvSpPr>
          <p:cNvPr id="4" name="Slide Number Placeholder 3"/>
          <p:cNvSpPr>
            <a:spLocks noGrp="1"/>
          </p:cNvSpPr>
          <p:nvPr>
            <p:ph type="sldNum" sz="quarter" idx="5"/>
          </p:nvPr>
        </p:nvSpPr>
        <p:spPr/>
        <p:txBody>
          <a:bodyPr/>
          <a:lstStyle/>
          <a:p>
            <a:fld id="{64CBD258-F29A-AE43-A0D2-B0E36E6117FF}" type="slidenum">
              <a:rPr lang="en-US" smtClean="0"/>
              <a:t>23</a:t>
            </a:fld>
            <a:endParaRPr lang="en-US"/>
          </a:p>
        </p:txBody>
      </p:sp>
    </p:spTree>
    <p:extLst>
      <p:ext uri="{BB962C8B-B14F-4D97-AF65-F5344CB8AC3E}">
        <p14:creationId xmlns:p14="http://schemas.microsoft.com/office/powerpoint/2010/main" val="2398499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result of various scheme combining </a:t>
            </a:r>
            <a:r>
              <a:rPr lang="en-US" dirty="0" err="1"/>
              <a:t>unfiter</a:t>
            </a:r>
            <a:r>
              <a:rPr lang="en-US" dirty="0"/>
              <a:t> or adaptive filter and sampling or adaptive sampling </a:t>
            </a:r>
          </a:p>
          <a:p>
            <a:endParaRPr lang="en-US" dirty="0"/>
          </a:p>
          <a:p>
            <a:r>
              <a:rPr lang="en-US" dirty="0"/>
              <a:t>They are standard Monte Carlo and adaptive sampling, both with </a:t>
            </a:r>
            <a:r>
              <a:rPr lang="en-US" dirty="0" err="1"/>
              <a:t>unfilter</a:t>
            </a:r>
            <a:r>
              <a:rPr lang="en-US" dirty="0"/>
              <a:t> , the adaptive sampling significantly reduces error</a:t>
            </a:r>
          </a:p>
          <a:p>
            <a:endParaRPr lang="en-US" dirty="0"/>
          </a:p>
          <a:p>
            <a:r>
              <a:rPr lang="en-US" dirty="0"/>
              <a:t>For two nearly constant line, Monte Carlo and adaptive sampling with fixed filter. The error remains flat</a:t>
            </a:r>
          </a:p>
          <a:p>
            <a:endParaRPr lang="en-US" dirty="0"/>
          </a:p>
          <a:p>
            <a:r>
              <a:rPr lang="en-US" dirty="0"/>
              <a:t>For both monte Carlo and adaptive sampling with adaptive filter, we can see the results are pretty good.</a:t>
            </a:r>
          </a:p>
        </p:txBody>
      </p:sp>
      <p:sp>
        <p:nvSpPr>
          <p:cNvPr id="4" name="Slide Number Placeholder 3"/>
          <p:cNvSpPr>
            <a:spLocks noGrp="1"/>
          </p:cNvSpPr>
          <p:nvPr>
            <p:ph type="sldNum" sz="quarter" idx="5"/>
          </p:nvPr>
        </p:nvSpPr>
        <p:spPr/>
        <p:txBody>
          <a:bodyPr/>
          <a:lstStyle/>
          <a:p>
            <a:fld id="{64CBD258-F29A-AE43-A0D2-B0E36E6117FF}" type="slidenum">
              <a:rPr lang="en-US" smtClean="0"/>
              <a:t>24</a:t>
            </a:fld>
            <a:endParaRPr lang="en-US"/>
          </a:p>
        </p:txBody>
      </p:sp>
    </p:spTree>
    <p:extLst>
      <p:ext uri="{BB962C8B-B14F-4D97-AF65-F5344CB8AC3E}">
        <p14:creationId xmlns:p14="http://schemas.microsoft.com/office/powerpoint/2010/main" val="3727560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plots corresponds previous plots, it shows equal sample and equal error comparisons for AS vs </a:t>
            </a:r>
            <a:r>
              <a:rPr lang="en-US" dirty="0" err="1"/>
              <a:t>nAS</a:t>
            </a:r>
            <a:r>
              <a:rPr lang="en-US" dirty="0"/>
              <a:t> and AF vs </a:t>
            </a:r>
            <a:r>
              <a:rPr lang="en-US" dirty="0" err="1"/>
              <a:t>nF</a:t>
            </a:r>
            <a:endParaRPr lang="en-US" dirty="0"/>
          </a:p>
          <a:p>
            <a:endParaRPr lang="en-US" dirty="0"/>
          </a:p>
          <a:p>
            <a:r>
              <a:rPr lang="en-US" dirty="0"/>
              <a:t>For d and e no filter causes more noise</a:t>
            </a:r>
          </a:p>
          <a:p>
            <a:r>
              <a:rPr lang="en-US" dirty="0"/>
              <a:t>For h and I with equal error but needs more samples</a:t>
            </a:r>
          </a:p>
          <a:p>
            <a:endParaRPr lang="en-US" dirty="0"/>
          </a:p>
          <a:p>
            <a:r>
              <a:rPr lang="en-US" dirty="0"/>
              <a:t>This method does not need too many samples, but can converge to ground truth very quickly</a:t>
            </a:r>
          </a:p>
        </p:txBody>
      </p:sp>
      <p:sp>
        <p:nvSpPr>
          <p:cNvPr id="4" name="Slide Number Placeholder 3"/>
          <p:cNvSpPr>
            <a:spLocks noGrp="1"/>
          </p:cNvSpPr>
          <p:nvPr>
            <p:ph type="sldNum" sz="quarter" idx="5"/>
          </p:nvPr>
        </p:nvSpPr>
        <p:spPr/>
        <p:txBody>
          <a:bodyPr/>
          <a:lstStyle/>
          <a:p>
            <a:fld id="{64CBD258-F29A-AE43-A0D2-B0E36E6117FF}" type="slidenum">
              <a:rPr lang="en-US" smtClean="0"/>
              <a:t>25</a:t>
            </a:fld>
            <a:endParaRPr lang="en-US"/>
          </a:p>
        </p:txBody>
      </p:sp>
    </p:spTree>
    <p:extLst>
      <p:ext uri="{BB962C8B-B14F-4D97-AF65-F5344CB8AC3E}">
        <p14:creationId xmlns:p14="http://schemas.microsoft.com/office/powerpoint/2010/main" val="3109871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Comparison of accuracy and overheads of different denoising methods, all using the same 23 samples per pixel </a:t>
            </a:r>
          </a:p>
          <a:p>
            <a:r>
              <a:rPr lang="en-US" dirty="0"/>
              <a:t>Part (a) uses a constant kernel Gaussian filter, the </a:t>
            </a:r>
            <a:r>
              <a:rPr lang="en-US" dirty="0" err="1"/>
              <a:t>overblurs</a:t>
            </a:r>
            <a:r>
              <a:rPr lang="en-US" dirty="0"/>
              <a:t> contact shadow edges and remain some noise</a:t>
            </a:r>
          </a:p>
          <a:p>
            <a:r>
              <a:rPr lang="en-US" dirty="0"/>
              <a:t>Part (b) uses bilateral filter, it can’t remove noise effectively and is computationally expensive</a:t>
            </a:r>
          </a:p>
          <a:p>
            <a:r>
              <a:rPr lang="en-US" dirty="0"/>
              <a:t>Part (c) uses bm3d filter, it produces low frequency artifacts and takes longer</a:t>
            </a:r>
          </a:p>
          <a:p>
            <a:endParaRPr lang="en-US" dirty="0"/>
          </a:p>
          <a:p>
            <a:r>
              <a:rPr lang="en-US" dirty="0"/>
              <a:t>Also here is a video showing the result of different scenes achieving real time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,besides moving viewpoint and light source, because no precomputation is required, it supports fully dynamic geometry</a:t>
            </a:r>
            <a:endParaRPr lang="en-US" dirty="0"/>
          </a:p>
          <a:p>
            <a:endParaRPr lang="en-US" dirty="0"/>
          </a:p>
        </p:txBody>
      </p:sp>
      <p:sp>
        <p:nvSpPr>
          <p:cNvPr id="4" name="Slide Number Placeholder 3"/>
          <p:cNvSpPr>
            <a:spLocks noGrp="1"/>
          </p:cNvSpPr>
          <p:nvPr>
            <p:ph type="sldNum" sz="quarter" idx="5"/>
          </p:nvPr>
        </p:nvSpPr>
        <p:spPr/>
        <p:txBody>
          <a:bodyPr/>
          <a:lstStyle/>
          <a:p>
            <a:fld id="{64CBD258-F29A-AE43-A0D2-B0E36E6117FF}" type="slidenum">
              <a:rPr lang="en-US" smtClean="0"/>
              <a:t>26</a:t>
            </a:fld>
            <a:endParaRPr lang="en-US"/>
          </a:p>
        </p:txBody>
      </p:sp>
    </p:spTree>
    <p:extLst>
      <p:ext uri="{BB962C8B-B14F-4D97-AF65-F5344CB8AC3E}">
        <p14:creationId xmlns:p14="http://schemas.microsoft.com/office/powerpoint/2010/main" val="1326681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CBD258-F29A-AE43-A0D2-B0E36E6117FF}" type="slidenum">
              <a:rPr lang="en-US" smtClean="0"/>
              <a:t>27</a:t>
            </a:fld>
            <a:endParaRPr lang="en-US"/>
          </a:p>
        </p:txBody>
      </p:sp>
    </p:spTree>
    <p:extLst>
      <p:ext uri="{BB962C8B-B14F-4D97-AF65-F5344CB8AC3E}">
        <p14:creationId xmlns:p14="http://schemas.microsoft.com/office/powerpoint/2010/main" val="1396969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limitation is that </a:t>
            </a:r>
          </a:p>
        </p:txBody>
      </p:sp>
      <p:sp>
        <p:nvSpPr>
          <p:cNvPr id="4" name="Slide Number Placeholder 3"/>
          <p:cNvSpPr>
            <a:spLocks noGrp="1"/>
          </p:cNvSpPr>
          <p:nvPr>
            <p:ph type="sldNum" sz="quarter" idx="5"/>
          </p:nvPr>
        </p:nvSpPr>
        <p:spPr/>
        <p:txBody>
          <a:bodyPr/>
          <a:lstStyle/>
          <a:p>
            <a:fld id="{64CBD258-F29A-AE43-A0D2-B0E36E6117FF}" type="slidenum">
              <a:rPr lang="en-US" smtClean="0"/>
              <a:t>28</a:t>
            </a:fld>
            <a:endParaRPr lang="en-US"/>
          </a:p>
        </p:txBody>
      </p:sp>
    </p:spTree>
    <p:extLst>
      <p:ext uri="{BB962C8B-B14F-4D97-AF65-F5344CB8AC3E}">
        <p14:creationId xmlns:p14="http://schemas.microsoft.com/office/powerpoint/2010/main" val="2859074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CBD258-F29A-AE43-A0D2-B0E36E6117FF}" type="slidenum">
              <a:rPr lang="en-US" smtClean="0"/>
              <a:t>29</a:t>
            </a:fld>
            <a:endParaRPr lang="en-US"/>
          </a:p>
        </p:txBody>
      </p:sp>
    </p:spTree>
    <p:extLst>
      <p:ext uri="{BB962C8B-B14F-4D97-AF65-F5344CB8AC3E}">
        <p14:creationId xmlns:p14="http://schemas.microsoft.com/office/powerpoint/2010/main" val="2605215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 the other hand, real-time techniques have achieved impressive results, they rely on a variety of approximations, making no guarantee of convergence to ground truth remaining some artifacts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this paper focus on accurate and efficient rendering of soft shadows</a:t>
            </a:r>
            <a:endParaRPr lang="en-US" dirty="0"/>
          </a:p>
        </p:txBody>
      </p:sp>
      <p:sp>
        <p:nvSpPr>
          <p:cNvPr id="4" name="Slide Number Placeholder 3"/>
          <p:cNvSpPr>
            <a:spLocks noGrp="1"/>
          </p:cNvSpPr>
          <p:nvPr>
            <p:ph type="sldNum" sz="quarter" idx="5"/>
          </p:nvPr>
        </p:nvSpPr>
        <p:spPr/>
        <p:txBody>
          <a:bodyPr/>
          <a:lstStyle/>
          <a:p>
            <a:fld id="{64CBD258-F29A-AE43-A0D2-B0E36E6117FF}" type="slidenum">
              <a:rPr lang="en-US" smtClean="0"/>
              <a:t>3</a:t>
            </a:fld>
            <a:endParaRPr lang="en-US"/>
          </a:p>
        </p:txBody>
      </p:sp>
    </p:spTree>
    <p:extLst>
      <p:ext uri="{BB962C8B-B14F-4D97-AF65-F5344CB8AC3E}">
        <p14:creationId xmlns:p14="http://schemas.microsoft.com/office/powerpoint/2010/main" val="35179628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paper derive the adaptive sampling rates and adaptive filter sizes</a:t>
            </a:r>
          </a:p>
        </p:txBody>
      </p:sp>
      <p:sp>
        <p:nvSpPr>
          <p:cNvPr id="4" name="Slide Number Placeholder 3"/>
          <p:cNvSpPr>
            <a:spLocks noGrp="1"/>
          </p:cNvSpPr>
          <p:nvPr>
            <p:ph type="sldNum" sz="quarter" idx="5"/>
          </p:nvPr>
        </p:nvSpPr>
        <p:spPr/>
        <p:txBody>
          <a:bodyPr/>
          <a:lstStyle/>
          <a:p>
            <a:fld id="{64CBD258-F29A-AE43-A0D2-B0E36E6117FF}" type="slidenum">
              <a:rPr lang="en-US" smtClean="0"/>
              <a:t>30</a:t>
            </a:fld>
            <a:endParaRPr lang="en-US"/>
          </a:p>
        </p:txBody>
      </p:sp>
    </p:spTree>
    <p:extLst>
      <p:ext uri="{BB962C8B-B14F-4D97-AF65-F5344CB8AC3E}">
        <p14:creationId xmlns:p14="http://schemas.microsoft.com/office/powerpoint/2010/main" val="34389189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 consistent sampling </a:t>
            </a:r>
          </a:p>
        </p:txBody>
      </p:sp>
      <p:sp>
        <p:nvSpPr>
          <p:cNvPr id="4" name="Slide Number Placeholder 3"/>
          <p:cNvSpPr>
            <a:spLocks noGrp="1"/>
          </p:cNvSpPr>
          <p:nvPr>
            <p:ph type="sldNum" sz="quarter" idx="5"/>
          </p:nvPr>
        </p:nvSpPr>
        <p:spPr/>
        <p:txBody>
          <a:bodyPr/>
          <a:lstStyle/>
          <a:p>
            <a:fld id="{64CBD258-F29A-AE43-A0D2-B0E36E6117FF}" type="slidenum">
              <a:rPr lang="en-US" smtClean="0"/>
              <a:t>31</a:t>
            </a:fld>
            <a:endParaRPr lang="en-US"/>
          </a:p>
        </p:txBody>
      </p:sp>
    </p:spTree>
    <p:extLst>
      <p:ext uri="{BB962C8B-B14F-4D97-AF65-F5344CB8AC3E}">
        <p14:creationId xmlns:p14="http://schemas.microsoft.com/office/powerpoint/2010/main" val="27146989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Implements the algorithm using </a:t>
            </a:r>
            <a:r>
              <a:rPr lang="en-US" dirty="0" err="1"/>
              <a:t>nvidia</a:t>
            </a:r>
            <a:r>
              <a:rPr lang="en-US" dirty="0"/>
              <a:t> </a:t>
            </a:r>
            <a:r>
              <a:rPr lang="en-US" dirty="0" err="1"/>
              <a:t>optix</a:t>
            </a:r>
            <a:endParaRPr lang="en-US" dirty="0"/>
          </a:p>
          <a:p>
            <a:endParaRPr lang="en-US" dirty="0"/>
          </a:p>
          <a:p>
            <a:endParaRPr lang="en-US" dirty="0"/>
          </a:p>
          <a:p>
            <a:r>
              <a:rPr lang="en-US" dirty="0"/>
              <a:t>achieve</a:t>
            </a:r>
          </a:p>
        </p:txBody>
      </p:sp>
      <p:sp>
        <p:nvSpPr>
          <p:cNvPr id="4" name="Slide Number Placeholder 3"/>
          <p:cNvSpPr>
            <a:spLocks noGrp="1"/>
          </p:cNvSpPr>
          <p:nvPr>
            <p:ph type="sldNum" sz="quarter" idx="5"/>
          </p:nvPr>
        </p:nvSpPr>
        <p:spPr/>
        <p:txBody>
          <a:bodyPr/>
          <a:lstStyle/>
          <a:p>
            <a:fld id="{64CBD258-F29A-AE43-A0D2-B0E36E6117FF}" type="slidenum">
              <a:rPr lang="en-US" smtClean="0"/>
              <a:t>32</a:t>
            </a:fld>
            <a:endParaRPr lang="en-US"/>
          </a:p>
        </p:txBody>
      </p:sp>
    </p:spTree>
    <p:extLst>
      <p:ext uri="{BB962C8B-B14F-4D97-AF65-F5344CB8AC3E}">
        <p14:creationId xmlns:p14="http://schemas.microsoft.com/office/powerpoint/2010/main" val="796221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CBD258-F29A-AE43-A0D2-B0E36E6117FF}" type="slidenum">
              <a:rPr lang="en-US" smtClean="0"/>
              <a:t>33</a:t>
            </a:fld>
            <a:endParaRPr lang="en-US"/>
          </a:p>
        </p:txBody>
      </p:sp>
    </p:spTree>
    <p:extLst>
      <p:ext uri="{BB962C8B-B14F-4D97-AF65-F5344CB8AC3E}">
        <p14:creationId xmlns:p14="http://schemas.microsoft.com/office/powerpoint/2010/main" val="18297465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Authors mentioned that they will apply the same method to other real time work like </a:t>
            </a:r>
          </a:p>
        </p:txBody>
      </p:sp>
      <p:sp>
        <p:nvSpPr>
          <p:cNvPr id="4" name="Slide Number Placeholder 3"/>
          <p:cNvSpPr>
            <a:spLocks noGrp="1"/>
          </p:cNvSpPr>
          <p:nvPr>
            <p:ph type="sldNum" sz="quarter" idx="5"/>
          </p:nvPr>
        </p:nvSpPr>
        <p:spPr/>
        <p:txBody>
          <a:bodyPr/>
          <a:lstStyle/>
          <a:p>
            <a:fld id="{64CBD258-F29A-AE43-A0D2-B0E36E6117FF}" type="slidenum">
              <a:rPr lang="en-US" smtClean="0"/>
              <a:t>34</a:t>
            </a:fld>
            <a:endParaRPr lang="en-US"/>
          </a:p>
        </p:txBody>
      </p:sp>
    </p:spTree>
    <p:extLst>
      <p:ext uri="{BB962C8B-B14F-4D97-AF65-F5344CB8AC3E}">
        <p14:creationId xmlns:p14="http://schemas.microsoft.com/office/powerpoint/2010/main" val="11502990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any questions?</a:t>
            </a:r>
          </a:p>
        </p:txBody>
      </p:sp>
      <p:sp>
        <p:nvSpPr>
          <p:cNvPr id="4" name="Slide Number Placeholder 3"/>
          <p:cNvSpPr>
            <a:spLocks noGrp="1"/>
          </p:cNvSpPr>
          <p:nvPr>
            <p:ph type="sldNum" sz="quarter" idx="5"/>
          </p:nvPr>
        </p:nvSpPr>
        <p:spPr/>
        <p:txBody>
          <a:bodyPr/>
          <a:lstStyle/>
          <a:p>
            <a:fld id="{64CBD258-F29A-AE43-A0D2-B0E36E6117FF}" type="slidenum">
              <a:rPr lang="en-US" smtClean="0"/>
              <a:t>35</a:t>
            </a:fld>
            <a:endParaRPr lang="en-US"/>
          </a:p>
        </p:txBody>
      </p:sp>
    </p:spTree>
    <p:extLst>
      <p:ext uri="{BB962C8B-B14F-4D97-AF65-F5344CB8AC3E}">
        <p14:creationId xmlns:p14="http://schemas.microsoft.com/office/powerpoint/2010/main" val="2612763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paper builds on [Egan et al. 2011b] to significantly reduce the number of Monte Carlo samples needed </a:t>
            </a:r>
          </a:p>
          <a:p>
            <a:r>
              <a:rPr lang="en-US" sz="1200" kern="1200" dirty="0">
                <a:solidFill>
                  <a:schemeClr val="tx1"/>
                </a:solidFill>
                <a:effectLst/>
                <a:latin typeface="+mn-lt"/>
                <a:ea typeface="+mn-ea"/>
                <a:cs typeface="+mn-cs"/>
              </a:rPr>
              <a:t>while still keeping the benefits of accurate retraced occlusion. It mainly models soft shadows in the scene where there is a planar light and parallel plane, and there are several </a:t>
            </a:r>
            <a:r>
              <a:rPr lang="en-US" sz="1200" kern="1200" dirty="0" err="1">
                <a:solidFill>
                  <a:schemeClr val="tx1"/>
                </a:solidFill>
                <a:effectLst/>
                <a:latin typeface="+mn-lt"/>
                <a:ea typeface="+mn-ea"/>
                <a:cs typeface="+mn-cs"/>
              </a:rPr>
              <a:t>occluders</a:t>
            </a:r>
            <a:r>
              <a:rPr lang="en-US" sz="1200" kern="1200" dirty="0">
                <a:solidFill>
                  <a:schemeClr val="tx1"/>
                </a:solidFill>
                <a:effectLst/>
                <a:latin typeface="+mn-lt"/>
                <a:ea typeface="+mn-ea"/>
                <a:cs typeface="+mn-cs"/>
              </a:rPr>
              <a:t> contained within it. </a:t>
            </a:r>
          </a:p>
        </p:txBody>
      </p:sp>
      <p:sp>
        <p:nvSpPr>
          <p:cNvPr id="4" name="Slide Number Placeholder 3"/>
          <p:cNvSpPr>
            <a:spLocks noGrp="1"/>
          </p:cNvSpPr>
          <p:nvPr>
            <p:ph type="sldNum" sz="quarter" idx="5"/>
          </p:nvPr>
        </p:nvSpPr>
        <p:spPr/>
        <p:txBody>
          <a:bodyPr/>
          <a:lstStyle/>
          <a:p>
            <a:fld id="{64CBD258-F29A-AE43-A0D2-B0E36E6117FF}" type="slidenum">
              <a:rPr lang="en-US" smtClean="0"/>
              <a:t>4</a:t>
            </a:fld>
            <a:endParaRPr lang="en-US"/>
          </a:p>
        </p:txBody>
      </p:sp>
    </p:spTree>
    <p:extLst>
      <p:ext uri="{BB962C8B-B14F-4D97-AF65-F5344CB8AC3E}">
        <p14:creationId xmlns:p14="http://schemas.microsoft.com/office/powerpoint/2010/main" val="223224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develops an axis-aligned filter in the 4D pixel-light domain referring to the shadow light field. Comparing with sheared filter, axis-aligned filter can reduce considerable overhead of minutes</a:t>
            </a:r>
            <a:endParaRPr lang="en-US" dirty="0"/>
          </a:p>
        </p:txBody>
      </p:sp>
      <p:sp>
        <p:nvSpPr>
          <p:cNvPr id="4" name="Slide Number Placeholder 3"/>
          <p:cNvSpPr>
            <a:spLocks noGrp="1"/>
          </p:cNvSpPr>
          <p:nvPr>
            <p:ph type="sldNum" sz="quarter" idx="5"/>
          </p:nvPr>
        </p:nvSpPr>
        <p:spPr/>
        <p:txBody>
          <a:bodyPr/>
          <a:lstStyle/>
          <a:p>
            <a:fld id="{64CBD258-F29A-AE43-A0D2-B0E36E6117FF}" type="slidenum">
              <a:rPr lang="en-US" smtClean="0"/>
              <a:t>5</a:t>
            </a:fld>
            <a:endParaRPr lang="en-US"/>
          </a:p>
        </p:txBody>
      </p:sp>
    </p:spTree>
    <p:extLst>
      <p:ext uri="{BB962C8B-B14F-4D97-AF65-F5344CB8AC3E}">
        <p14:creationId xmlns:p14="http://schemas.microsoft.com/office/powerpoint/2010/main" val="4188953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CBD258-F29A-AE43-A0D2-B0E36E6117FF}" type="slidenum">
              <a:rPr lang="en-US" smtClean="0"/>
              <a:t>6</a:t>
            </a:fld>
            <a:endParaRPr lang="en-US"/>
          </a:p>
        </p:txBody>
      </p:sp>
    </p:spTree>
    <p:extLst>
      <p:ext uri="{BB962C8B-B14F-4D97-AF65-F5344CB8AC3E}">
        <p14:creationId xmlns:p14="http://schemas.microsoft.com/office/powerpoint/2010/main" val="293686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shadow mapping method was first introduced by Williams in 1978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then was extended to occlusion from entire area source by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 analytic approach based on beam tracing </a:t>
            </a:r>
            <a:r>
              <a:rPr lang="en-US" dirty="0"/>
              <a:t>[Overbeck et al. 2007] </a:t>
            </a:r>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is not fast enough for real-time use, especially on complex scenes</a:t>
            </a:r>
          </a:p>
        </p:txBody>
      </p:sp>
      <p:sp>
        <p:nvSpPr>
          <p:cNvPr id="4" name="Slide Number Placeholder 3"/>
          <p:cNvSpPr>
            <a:spLocks noGrp="1"/>
          </p:cNvSpPr>
          <p:nvPr>
            <p:ph type="sldNum" sz="quarter" idx="5"/>
          </p:nvPr>
        </p:nvSpPr>
        <p:spPr/>
        <p:txBody>
          <a:bodyPr/>
          <a:lstStyle/>
          <a:p>
            <a:fld id="{64CBD258-F29A-AE43-A0D2-B0E36E6117FF}" type="slidenum">
              <a:rPr lang="en-US" smtClean="0"/>
              <a:t>7</a:t>
            </a:fld>
            <a:endParaRPr lang="en-US"/>
          </a:p>
        </p:txBody>
      </p:sp>
    </p:spTree>
    <p:extLst>
      <p:ext uri="{BB962C8B-B14F-4D97-AF65-F5344CB8AC3E}">
        <p14:creationId xmlns:p14="http://schemas.microsoft.com/office/powerpoint/2010/main" val="118543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number of accelerations that exploit coherence have been proposed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well as methods to separate near and far-field effects, prefilter visibility, accelerate ray packets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few work recent years have explored GPU acceleration of occlusion queries</a:t>
            </a:r>
            <a:endParaRPr lang="en-US" dirty="0"/>
          </a:p>
          <a:p>
            <a:endParaRPr lang="en-US" dirty="0"/>
          </a:p>
        </p:txBody>
      </p:sp>
      <p:sp>
        <p:nvSpPr>
          <p:cNvPr id="4" name="Slide Number Placeholder 3"/>
          <p:cNvSpPr>
            <a:spLocks noGrp="1"/>
          </p:cNvSpPr>
          <p:nvPr>
            <p:ph type="sldNum" sz="quarter" idx="5"/>
          </p:nvPr>
        </p:nvSpPr>
        <p:spPr/>
        <p:txBody>
          <a:bodyPr/>
          <a:lstStyle/>
          <a:p>
            <a:fld id="{64CBD258-F29A-AE43-A0D2-B0E36E6117FF}" type="slidenum">
              <a:rPr lang="en-US" smtClean="0"/>
              <a:t>8</a:t>
            </a:fld>
            <a:endParaRPr lang="en-US"/>
          </a:p>
        </p:txBody>
      </p:sp>
    </p:spTree>
    <p:extLst>
      <p:ext uri="{BB962C8B-B14F-4D97-AF65-F5344CB8AC3E}">
        <p14:creationId xmlns:p14="http://schemas.microsoft.com/office/powerpoint/2010/main" val="234568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of this paper is inspired by the offline rendering methods of Guo in 1998 and many other methods in last 10 years</a:t>
            </a:r>
          </a:p>
          <a:p>
            <a:endParaRPr lang="en-US" dirty="0"/>
          </a:p>
          <a:p>
            <a:r>
              <a:rPr lang="en-US" dirty="0"/>
              <a:t>There are some recent approaches for frequency analysis of shadows and light</a:t>
            </a:r>
          </a:p>
          <a:p>
            <a:endParaRPr lang="en-US" dirty="0"/>
          </a:p>
          <a:p>
            <a:r>
              <a:rPr lang="en-US" dirty="0"/>
              <a:t>It mainly  builds on the sheared filter proposed by Egan</a:t>
            </a:r>
          </a:p>
        </p:txBody>
      </p:sp>
      <p:sp>
        <p:nvSpPr>
          <p:cNvPr id="4" name="Slide Number Placeholder 3"/>
          <p:cNvSpPr>
            <a:spLocks noGrp="1"/>
          </p:cNvSpPr>
          <p:nvPr>
            <p:ph type="sldNum" sz="quarter" idx="5"/>
          </p:nvPr>
        </p:nvSpPr>
        <p:spPr/>
        <p:txBody>
          <a:bodyPr/>
          <a:lstStyle/>
          <a:p>
            <a:fld id="{64CBD258-F29A-AE43-A0D2-B0E36E6117FF}" type="slidenum">
              <a:rPr lang="en-US" smtClean="0"/>
              <a:t>9</a:t>
            </a:fld>
            <a:endParaRPr lang="en-US"/>
          </a:p>
        </p:txBody>
      </p:sp>
    </p:spTree>
    <p:extLst>
      <p:ext uri="{BB962C8B-B14F-4D97-AF65-F5344CB8AC3E}">
        <p14:creationId xmlns:p14="http://schemas.microsoft.com/office/powerpoint/2010/main" val="18827301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0E59E67-9623-ED41-A7AE-AD2C5C290976}" type="datetimeFigureOut">
              <a:rPr lang="en-US" smtClean="0"/>
              <a:t>11/7/18</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703E6082-B362-6341-A92B-C212AF681B9F}" type="slidenum">
              <a:rPr lang="en-US" smtClean="0"/>
              <a:t>‹#›</a:t>
            </a:fld>
            <a:endParaRPr lang="en-US"/>
          </a:p>
        </p:txBody>
      </p:sp>
    </p:spTree>
    <p:extLst>
      <p:ext uri="{BB962C8B-B14F-4D97-AF65-F5344CB8AC3E}">
        <p14:creationId xmlns:p14="http://schemas.microsoft.com/office/powerpoint/2010/main" val="6344788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0E59E67-9623-ED41-A7AE-AD2C5C290976}"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3E6082-B362-6341-A92B-C212AF681B9F}" type="slidenum">
              <a:rPr lang="en-US" smtClean="0"/>
              <a:t>‹#›</a:t>
            </a:fld>
            <a:endParaRPr lang="en-US"/>
          </a:p>
        </p:txBody>
      </p:sp>
    </p:spTree>
    <p:extLst>
      <p:ext uri="{BB962C8B-B14F-4D97-AF65-F5344CB8AC3E}">
        <p14:creationId xmlns:p14="http://schemas.microsoft.com/office/powerpoint/2010/main" val="725728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E59E67-9623-ED41-A7AE-AD2C5C290976}"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3E6082-B362-6341-A92B-C212AF681B9F}" type="slidenum">
              <a:rPr lang="en-US" smtClean="0"/>
              <a:t>‹#›</a:t>
            </a:fld>
            <a:endParaRPr lang="en-US"/>
          </a:p>
        </p:txBody>
      </p:sp>
    </p:spTree>
    <p:extLst>
      <p:ext uri="{BB962C8B-B14F-4D97-AF65-F5344CB8AC3E}">
        <p14:creationId xmlns:p14="http://schemas.microsoft.com/office/powerpoint/2010/main" val="3948465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E59E67-9623-ED41-A7AE-AD2C5C290976}"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3E6082-B362-6341-A92B-C212AF681B9F}" type="slidenum">
              <a:rPr lang="en-US" smtClean="0"/>
              <a:t>‹#›</a:t>
            </a:fld>
            <a:endParaRPr lang="en-US"/>
          </a:p>
        </p:txBody>
      </p:sp>
    </p:spTree>
    <p:extLst>
      <p:ext uri="{BB962C8B-B14F-4D97-AF65-F5344CB8AC3E}">
        <p14:creationId xmlns:p14="http://schemas.microsoft.com/office/powerpoint/2010/main" val="2702602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E59E67-9623-ED41-A7AE-AD2C5C290976}"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3E6082-B362-6341-A92B-C212AF681B9F}" type="slidenum">
              <a:rPr lang="en-US" smtClean="0"/>
              <a:t>‹#›</a:t>
            </a:fld>
            <a:endParaRPr lang="en-US"/>
          </a:p>
        </p:txBody>
      </p:sp>
    </p:spTree>
    <p:extLst>
      <p:ext uri="{BB962C8B-B14F-4D97-AF65-F5344CB8AC3E}">
        <p14:creationId xmlns:p14="http://schemas.microsoft.com/office/powerpoint/2010/main" val="2446393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E59E67-9623-ED41-A7AE-AD2C5C290976}"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3E6082-B362-6341-A92B-C212AF681B9F}" type="slidenum">
              <a:rPr lang="en-US" smtClean="0"/>
              <a:t>‹#›</a:t>
            </a:fld>
            <a:endParaRPr lang="en-US"/>
          </a:p>
        </p:txBody>
      </p:sp>
    </p:spTree>
    <p:extLst>
      <p:ext uri="{BB962C8B-B14F-4D97-AF65-F5344CB8AC3E}">
        <p14:creationId xmlns:p14="http://schemas.microsoft.com/office/powerpoint/2010/main" val="3156820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E59E67-9623-ED41-A7AE-AD2C5C290976}"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3E6082-B362-6341-A92B-C212AF681B9F}" type="slidenum">
              <a:rPr lang="en-US" smtClean="0"/>
              <a:t>‹#›</a:t>
            </a:fld>
            <a:endParaRPr lang="en-US"/>
          </a:p>
        </p:txBody>
      </p:sp>
    </p:spTree>
    <p:extLst>
      <p:ext uri="{BB962C8B-B14F-4D97-AF65-F5344CB8AC3E}">
        <p14:creationId xmlns:p14="http://schemas.microsoft.com/office/powerpoint/2010/main" val="34971422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E59E67-9623-ED41-A7AE-AD2C5C290976}"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3E6082-B362-6341-A92B-C212AF681B9F}"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4237030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E59E67-9623-ED41-A7AE-AD2C5C290976}"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3E6082-B362-6341-A92B-C212AF681B9F}" type="slidenum">
              <a:rPr lang="en-US" smtClean="0"/>
              <a:t>‹#›</a:t>
            </a:fld>
            <a:endParaRPr lang="en-US"/>
          </a:p>
        </p:txBody>
      </p:sp>
    </p:spTree>
    <p:extLst>
      <p:ext uri="{BB962C8B-B14F-4D97-AF65-F5344CB8AC3E}">
        <p14:creationId xmlns:p14="http://schemas.microsoft.com/office/powerpoint/2010/main" val="43519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E59E67-9623-ED41-A7AE-AD2C5C290976}"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3E6082-B362-6341-A92B-C212AF681B9F}" type="slidenum">
              <a:rPr lang="en-US" smtClean="0"/>
              <a:t>‹#›</a:t>
            </a:fld>
            <a:endParaRPr lang="en-US"/>
          </a:p>
        </p:txBody>
      </p:sp>
    </p:spTree>
    <p:extLst>
      <p:ext uri="{BB962C8B-B14F-4D97-AF65-F5344CB8AC3E}">
        <p14:creationId xmlns:p14="http://schemas.microsoft.com/office/powerpoint/2010/main" val="2762760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E59E67-9623-ED41-A7AE-AD2C5C290976}"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3E6082-B362-6341-A92B-C212AF681B9F}" type="slidenum">
              <a:rPr lang="en-US" smtClean="0"/>
              <a:t>‹#›</a:t>
            </a:fld>
            <a:endParaRPr lang="en-US"/>
          </a:p>
        </p:txBody>
      </p:sp>
    </p:spTree>
    <p:extLst>
      <p:ext uri="{BB962C8B-B14F-4D97-AF65-F5344CB8AC3E}">
        <p14:creationId xmlns:p14="http://schemas.microsoft.com/office/powerpoint/2010/main" val="353584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E59E67-9623-ED41-A7AE-AD2C5C290976}"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3E6082-B362-6341-A92B-C212AF681B9F}" type="slidenum">
              <a:rPr lang="en-US" smtClean="0"/>
              <a:t>‹#›</a:t>
            </a:fld>
            <a:endParaRPr lang="en-US"/>
          </a:p>
        </p:txBody>
      </p:sp>
    </p:spTree>
    <p:extLst>
      <p:ext uri="{BB962C8B-B14F-4D97-AF65-F5344CB8AC3E}">
        <p14:creationId xmlns:p14="http://schemas.microsoft.com/office/powerpoint/2010/main" val="3288559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E59E67-9623-ED41-A7AE-AD2C5C290976}" type="datetimeFigureOut">
              <a:rPr lang="en-US" smtClean="0"/>
              <a:t>11/7/18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3E6082-B362-6341-A92B-C212AF681B9F}" type="slidenum">
              <a:rPr lang="en-US" smtClean="0"/>
              <a:t>‹#›</a:t>
            </a:fld>
            <a:endParaRPr lang="en-US"/>
          </a:p>
        </p:txBody>
      </p:sp>
    </p:spTree>
    <p:extLst>
      <p:ext uri="{BB962C8B-B14F-4D97-AF65-F5344CB8AC3E}">
        <p14:creationId xmlns:p14="http://schemas.microsoft.com/office/powerpoint/2010/main" val="3283454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E59E67-9623-ED41-A7AE-AD2C5C290976}" type="datetimeFigureOut">
              <a:rPr lang="en-US" smtClean="0"/>
              <a:t>11/7/18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3E6082-B362-6341-A92B-C212AF681B9F}" type="slidenum">
              <a:rPr lang="en-US" smtClean="0"/>
              <a:t>‹#›</a:t>
            </a:fld>
            <a:endParaRPr lang="en-US"/>
          </a:p>
        </p:txBody>
      </p:sp>
    </p:spTree>
    <p:extLst>
      <p:ext uri="{BB962C8B-B14F-4D97-AF65-F5344CB8AC3E}">
        <p14:creationId xmlns:p14="http://schemas.microsoft.com/office/powerpoint/2010/main" val="2954537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0E59E67-9623-ED41-A7AE-AD2C5C290976}" type="datetimeFigureOut">
              <a:rPr lang="en-US" smtClean="0"/>
              <a:t>11/7/18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3E6082-B362-6341-A92B-C212AF681B9F}" type="slidenum">
              <a:rPr lang="en-US" smtClean="0"/>
              <a:t>‹#›</a:t>
            </a:fld>
            <a:endParaRPr lang="en-US"/>
          </a:p>
        </p:txBody>
      </p:sp>
    </p:spTree>
    <p:extLst>
      <p:ext uri="{BB962C8B-B14F-4D97-AF65-F5344CB8AC3E}">
        <p14:creationId xmlns:p14="http://schemas.microsoft.com/office/powerpoint/2010/main" val="1613561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0E59E67-9623-ED41-A7AE-AD2C5C290976}"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3E6082-B362-6341-A92B-C212AF681B9F}" type="slidenum">
              <a:rPr lang="en-US" smtClean="0"/>
              <a:t>‹#›</a:t>
            </a:fld>
            <a:endParaRPr lang="en-US"/>
          </a:p>
        </p:txBody>
      </p:sp>
    </p:spTree>
    <p:extLst>
      <p:ext uri="{BB962C8B-B14F-4D97-AF65-F5344CB8AC3E}">
        <p14:creationId xmlns:p14="http://schemas.microsoft.com/office/powerpoint/2010/main" val="2516627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0E59E67-9623-ED41-A7AE-AD2C5C290976}"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3E6082-B362-6341-A92B-C212AF681B9F}" type="slidenum">
              <a:rPr lang="en-US" smtClean="0"/>
              <a:t>‹#›</a:t>
            </a:fld>
            <a:endParaRPr lang="en-US"/>
          </a:p>
        </p:txBody>
      </p:sp>
    </p:spTree>
    <p:extLst>
      <p:ext uri="{BB962C8B-B14F-4D97-AF65-F5344CB8AC3E}">
        <p14:creationId xmlns:p14="http://schemas.microsoft.com/office/powerpoint/2010/main" val="2890736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0E59E67-9623-ED41-A7AE-AD2C5C290976}" type="datetimeFigureOut">
              <a:rPr lang="en-US" smtClean="0"/>
              <a:t>11/7/18</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03E6082-B362-6341-A92B-C212AF681B9F}" type="slidenum">
              <a:rPr lang="en-US" smtClean="0"/>
              <a:t>‹#›</a:t>
            </a:fld>
            <a:endParaRPr lang="en-US"/>
          </a:p>
        </p:txBody>
      </p:sp>
    </p:spTree>
    <p:extLst>
      <p:ext uri="{BB962C8B-B14F-4D97-AF65-F5344CB8AC3E}">
        <p14:creationId xmlns:p14="http://schemas.microsoft.com/office/powerpoint/2010/main" val="4165665230"/>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0.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video.mp4"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video.mp4"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05C3-3576-F649-98C0-20D1016433A4}"/>
              </a:ext>
            </a:extLst>
          </p:cNvPr>
          <p:cNvSpPr>
            <a:spLocks noGrp="1"/>
          </p:cNvSpPr>
          <p:nvPr>
            <p:ph type="ctrTitle"/>
          </p:nvPr>
        </p:nvSpPr>
        <p:spPr>
          <a:xfrm>
            <a:off x="2758911" y="382760"/>
            <a:ext cx="9144000" cy="2387600"/>
          </a:xfrm>
        </p:spPr>
        <p:txBody>
          <a:bodyPr>
            <a:normAutofit/>
          </a:bodyPr>
          <a:lstStyle/>
          <a:p>
            <a:r>
              <a:rPr lang="en-US" sz="4400" b="1" dirty="0"/>
              <a:t>Axis-Aligned Filtering for Interactive Sampled Soft Shadows </a:t>
            </a:r>
            <a:endParaRPr lang="en-US" sz="4400" dirty="0"/>
          </a:p>
        </p:txBody>
      </p:sp>
      <p:sp>
        <p:nvSpPr>
          <p:cNvPr id="3" name="Subtitle 2">
            <a:extLst>
              <a:ext uri="{FF2B5EF4-FFF2-40B4-BE49-F238E27FC236}">
                <a16:creationId xmlns:a16="http://schemas.microsoft.com/office/drawing/2014/main" id="{AC629789-ED0C-5645-BD73-A2E000DA5135}"/>
              </a:ext>
            </a:extLst>
          </p:cNvPr>
          <p:cNvSpPr>
            <a:spLocks noGrp="1"/>
          </p:cNvSpPr>
          <p:nvPr>
            <p:ph type="subTitle" idx="1"/>
          </p:nvPr>
        </p:nvSpPr>
        <p:spPr>
          <a:xfrm>
            <a:off x="2758911" y="3826021"/>
            <a:ext cx="9144000" cy="1655762"/>
          </a:xfrm>
        </p:spPr>
        <p:txBody>
          <a:bodyPr/>
          <a:lstStyle/>
          <a:p>
            <a:r>
              <a:rPr lang="en-US" dirty="0"/>
              <a:t>Soham Uday Mehta    Brandon Wang    Ravi </a:t>
            </a:r>
            <a:r>
              <a:rPr lang="en-US" dirty="0" err="1"/>
              <a:t>Ramamoorthi</a:t>
            </a:r>
            <a:endParaRPr lang="en-US" dirty="0"/>
          </a:p>
          <a:p>
            <a:r>
              <a:rPr lang="en-US" dirty="0"/>
              <a:t> </a:t>
            </a:r>
          </a:p>
          <a:p>
            <a:r>
              <a:rPr lang="en-US" dirty="0"/>
              <a:t>University of California, Berkeley </a:t>
            </a:r>
          </a:p>
          <a:p>
            <a:endParaRPr lang="en-US" dirty="0"/>
          </a:p>
        </p:txBody>
      </p:sp>
      <p:pic>
        <p:nvPicPr>
          <p:cNvPr id="4" name="Picture 3">
            <a:extLst>
              <a:ext uri="{FF2B5EF4-FFF2-40B4-BE49-F238E27FC236}">
                <a16:creationId xmlns:a16="http://schemas.microsoft.com/office/drawing/2014/main" id="{2AAC9588-AB5C-6D40-980E-C31320C12ABF}"/>
              </a:ext>
            </a:extLst>
          </p:cNvPr>
          <p:cNvPicPr>
            <a:picLocks noChangeAspect="1"/>
          </p:cNvPicPr>
          <p:nvPr/>
        </p:nvPicPr>
        <p:blipFill>
          <a:blip r:embed="rId3"/>
          <a:stretch>
            <a:fillRect/>
          </a:stretch>
        </p:blipFill>
        <p:spPr>
          <a:xfrm>
            <a:off x="431207" y="2204098"/>
            <a:ext cx="5076812" cy="3767085"/>
          </a:xfrm>
          <a:prstGeom prst="rect">
            <a:avLst/>
          </a:prstGeom>
          <a:ln>
            <a:noFill/>
          </a:ln>
          <a:effectLst>
            <a:softEdge rad="112500"/>
          </a:effectLst>
        </p:spPr>
      </p:pic>
      <p:sp>
        <p:nvSpPr>
          <p:cNvPr id="5" name="TextBox 4">
            <a:extLst>
              <a:ext uri="{FF2B5EF4-FFF2-40B4-BE49-F238E27FC236}">
                <a16:creationId xmlns:a16="http://schemas.microsoft.com/office/drawing/2014/main" id="{E3EA7E0B-8A7E-3F4F-86F4-022B8C26FDCB}"/>
              </a:ext>
            </a:extLst>
          </p:cNvPr>
          <p:cNvSpPr txBox="1"/>
          <p:nvPr/>
        </p:nvSpPr>
        <p:spPr>
          <a:xfrm>
            <a:off x="2109216" y="6168112"/>
            <a:ext cx="7973568" cy="369332"/>
          </a:xfrm>
          <a:prstGeom prst="rect">
            <a:avLst/>
          </a:prstGeom>
          <a:noFill/>
        </p:spPr>
        <p:txBody>
          <a:bodyPr wrap="square" rtlCol="0">
            <a:spAutoFit/>
          </a:bodyPr>
          <a:lstStyle/>
          <a:p>
            <a:r>
              <a:rPr lang="en-US" dirty="0"/>
              <a:t>http://</a:t>
            </a:r>
            <a:r>
              <a:rPr lang="en-US" dirty="0" err="1"/>
              <a:t>cseweb.ucsd.edu</a:t>
            </a:r>
            <a:r>
              <a:rPr lang="en-US" dirty="0"/>
              <a:t>/~</a:t>
            </a:r>
            <a:r>
              <a:rPr lang="en-US" dirty="0" err="1"/>
              <a:t>viscomp</a:t>
            </a:r>
            <a:r>
              <a:rPr lang="en-US" dirty="0"/>
              <a:t>/classes/cse274/fa18/papers/a163-mehta.pdf</a:t>
            </a:r>
          </a:p>
        </p:txBody>
      </p:sp>
    </p:spTree>
    <p:extLst>
      <p:ext uri="{BB962C8B-B14F-4D97-AF65-F5344CB8AC3E}">
        <p14:creationId xmlns:p14="http://schemas.microsoft.com/office/powerpoint/2010/main" val="2968222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EC0E-C8B1-2145-B12A-51AB58327CB6}"/>
              </a:ext>
            </a:extLst>
          </p:cNvPr>
          <p:cNvSpPr>
            <a:spLocks noGrp="1"/>
          </p:cNvSpPr>
          <p:nvPr>
            <p:ph type="title"/>
          </p:nvPr>
        </p:nvSpPr>
        <p:spPr>
          <a:xfrm>
            <a:off x="685801" y="515332"/>
            <a:ext cx="10131425" cy="1456267"/>
          </a:xfrm>
        </p:spPr>
        <p:txBody>
          <a:bodyPr/>
          <a:lstStyle/>
          <a:p>
            <a:r>
              <a:rPr lang="en-US" dirty="0"/>
              <a:t>Overview</a:t>
            </a:r>
          </a:p>
        </p:txBody>
      </p:sp>
      <p:sp>
        <p:nvSpPr>
          <p:cNvPr id="3" name="Content Placeholder 2">
            <a:extLst>
              <a:ext uri="{FF2B5EF4-FFF2-40B4-BE49-F238E27FC236}">
                <a16:creationId xmlns:a16="http://schemas.microsoft.com/office/drawing/2014/main" id="{475A8CB3-478E-FD4C-B1EC-1EE9A871E6E2}"/>
              </a:ext>
            </a:extLst>
          </p:cNvPr>
          <p:cNvSpPr>
            <a:spLocks noGrp="1"/>
          </p:cNvSpPr>
          <p:nvPr>
            <p:ph idx="1"/>
          </p:nvPr>
        </p:nvSpPr>
        <p:spPr>
          <a:xfrm>
            <a:off x="1524787" y="1971599"/>
            <a:ext cx="10131425" cy="4106333"/>
          </a:xfrm>
        </p:spPr>
        <p:txBody>
          <a:bodyPr>
            <a:normAutofit lnSpcReduction="10000"/>
          </a:bodyPr>
          <a:lstStyle/>
          <a:p>
            <a:pPr>
              <a:buFont typeface="Wingdings" pitchFamily="2" charset="2"/>
              <a:buChar char="ü"/>
            </a:pPr>
            <a:r>
              <a:rPr lang="en-US" sz="2400" dirty="0"/>
              <a:t>Introduction</a:t>
            </a:r>
          </a:p>
          <a:p>
            <a:pPr>
              <a:buFont typeface="Wingdings" pitchFamily="2" charset="2"/>
              <a:buChar char="ü"/>
            </a:pPr>
            <a:r>
              <a:rPr lang="en-US" sz="2400" dirty="0"/>
              <a:t>Previous work</a:t>
            </a:r>
          </a:p>
          <a:p>
            <a:pPr>
              <a:buFont typeface="Wingdings" pitchFamily="2" charset="2"/>
              <a:buChar char="Ø"/>
            </a:pPr>
            <a:r>
              <a:rPr lang="en-US" sz="2400" dirty="0"/>
              <a:t>Methods</a:t>
            </a:r>
          </a:p>
          <a:p>
            <a:pPr>
              <a:buFont typeface="Courier New" panose="02070309020205020404" pitchFamily="49" charset="0"/>
              <a:buChar char="o"/>
            </a:pPr>
            <a:r>
              <a:rPr lang="en-US" sz="2400" dirty="0"/>
              <a:t>Axis-aligned filtering</a:t>
            </a:r>
          </a:p>
          <a:p>
            <a:pPr>
              <a:buFont typeface="Courier New" panose="02070309020205020404" pitchFamily="49" charset="0"/>
              <a:buChar char="o"/>
            </a:pPr>
            <a:r>
              <a:rPr lang="en-US" sz="2400" dirty="0"/>
              <a:t>Adaptive sampling</a:t>
            </a:r>
          </a:p>
          <a:p>
            <a:pPr>
              <a:buFont typeface="Courier New" panose="02070309020205020404" pitchFamily="49" charset="0"/>
              <a:buChar char="o"/>
            </a:pPr>
            <a:r>
              <a:rPr lang="en-US" sz="2400" dirty="0"/>
              <a:t>Results</a:t>
            </a:r>
          </a:p>
          <a:p>
            <a:pPr>
              <a:buFont typeface="Courier New" panose="02070309020205020404" pitchFamily="49" charset="0"/>
              <a:buChar char="o"/>
            </a:pPr>
            <a:r>
              <a:rPr lang="en-US" sz="2400" dirty="0"/>
              <a:t>Limitations</a:t>
            </a:r>
          </a:p>
          <a:p>
            <a:pPr>
              <a:buFont typeface="Courier New" panose="02070309020205020404" pitchFamily="49" charset="0"/>
              <a:buChar char="o"/>
            </a:pPr>
            <a:r>
              <a:rPr lang="en-US" sz="2400" dirty="0"/>
              <a:t>Contributions</a:t>
            </a:r>
          </a:p>
          <a:p>
            <a:pPr>
              <a:buFont typeface="Courier New" panose="02070309020205020404" pitchFamily="49" charset="0"/>
              <a:buChar char="o"/>
            </a:pPr>
            <a:r>
              <a:rPr lang="en-US" sz="2400" dirty="0"/>
              <a:t>Future work</a:t>
            </a:r>
          </a:p>
        </p:txBody>
      </p:sp>
    </p:spTree>
    <p:extLst>
      <p:ext uri="{BB962C8B-B14F-4D97-AF65-F5344CB8AC3E}">
        <p14:creationId xmlns:p14="http://schemas.microsoft.com/office/powerpoint/2010/main" val="1503932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13FC6-0506-5C40-B230-A368513E51C7}"/>
              </a:ext>
            </a:extLst>
          </p:cNvPr>
          <p:cNvSpPr>
            <a:spLocks noGrp="1"/>
          </p:cNvSpPr>
          <p:nvPr>
            <p:ph type="title"/>
          </p:nvPr>
        </p:nvSpPr>
        <p:spPr/>
        <p:txBody>
          <a:bodyPr/>
          <a:lstStyle/>
          <a:p>
            <a:r>
              <a:rPr lang="en-US" dirty="0"/>
              <a:t>methods</a:t>
            </a:r>
          </a:p>
        </p:txBody>
      </p:sp>
      <p:pic>
        <p:nvPicPr>
          <p:cNvPr id="4" name="Content Placeholder 3">
            <a:extLst>
              <a:ext uri="{FF2B5EF4-FFF2-40B4-BE49-F238E27FC236}">
                <a16:creationId xmlns:a16="http://schemas.microsoft.com/office/drawing/2014/main" id="{DF029DC7-C2B6-4A4D-8CFC-A8076CF68A48}"/>
              </a:ext>
            </a:extLst>
          </p:cNvPr>
          <p:cNvPicPr>
            <a:picLocks noGrp="1" noChangeAspect="1"/>
          </p:cNvPicPr>
          <p:nvPr>
            <p:ph idx="1"/>
          </p:nvPr>
        </p:nvPicPr>
        <p:blipFill>
          <a:blip r:embed="rId3"/>
          <a:stretch>
            <a:fillRect/>
          </a:stretch>
        </p:blipFill>
        <p:spPr>
          <a:xfrm>
            <a:off x="755968" y="2480775"/>
            <a:ext cx="6623204" cy="349413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D6CAAAE8-AC6D-6C42-A722-C68A87ED72F6}"/>
              </a:ext>
            </a:extLst>
          </p:cNvPr>
          <p:cNvPicPr>
            <a:picLocks noChangeAspect="1"/>
          </p:cNvPicPr>
          <p:nvPr/>
        </p:nvPicPr>
        <p:blipFill>
          <a:blip r:embed="rId4"/>
          <a:stretch>
            <a:fillRect/>
          </a:stretch>
        </p:blipFill>
        <p:spPr>
          <a:xfrm>
            <a:off x="8571324" y="2352953"/>
            <a:ext cx="2464802" cy="3701467"/>
          </a:xfrm>
          <a:prstGeom prst="rect">
            <a:avLst/>
          </a:prstGeom>
        </p:spPr>
      </p:pic>
      <p:sp>
        <p:nvSpPr>
          <p:cNvPr id="6" name="Oval 5">
            <a:extLst>
              <a:ext uri="{FF2B5EF4-FFF2-40B4-BE49-F238E27FC236}">
                <a16:creationId xmlns:a16="http://schemas.microsoft.com/office/drawing/2014/main" id="{AF78BC46-9D22-E44C-9A69-D11D0B82A45C}"/>
              </a:ext>
            </a:extLst>
          </p:cNvPr>
          <p:cNvSpPr/>
          <p:nvPr/>
        </p:nvSpPr>
        <p:spPr>
          <a:xfrm>
            <a:off x="3350680" y="4837839"/>
            <a:ext cx="97536" cy="975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BA143BE-59F0-6D43-A650-BAD7891B526B}"/>
              </a:ext>
            </a:extLst>
          </p:cNvPr>
          <p:cNvCxnSpPr>
            <a:endCxn id="6" idx="1"/>
          </p:cNvCxnSpPr>
          <p:nvPr/>
        </p:nvCxnSpPr>
        <p:spPr>
          <a:xfrm>
            <a:off x="2882348" y="3617843"/>
            <a:ext cx="482616" cy="1234280"/>
          </a:xfrm>
          <a:prstGeom prst="line">
            <a:avLst/>
          </a:prstGeom>
          <a:ln>
            <a:prstDash val="solid"/>
          </a:ln>
        </p:spPr>
        <p:style>
          <a:lnRef idx="2">
            <a:schemeClr val="accent6"/>
          </a:lnRef>
          <a:fillRef idx="0">
            <a:schemeClr val="accent6"/>
          </a:fillRef>
          <a:effectRef idx="1">
            <a:schemeClr val="accent6"/>
          </a:effectRef>
          <a:fontRef idx="minor">
            <a:schemeClr val="tx1"/>
          </a:fontRef>
        </p:style>
      </p:cxnSp>
      <p:cxnSp>
        <p:nvCxnSpPr>
          <p:cNvPr id="10" name="Straight Connector 9">
            <a:extLst>
              <a:ext uri="{FF2B5EF4-FFF2-40B4-BE49-F238E27FC236}">
                <a16:creationId xmlns:a16="http://schemas.microsoft.com/office/drawing/2014/main" id="{6B74D9D0-68F1-B944-BE8B-6CFBEE72FB0E}"/>
              </a:ext>
            </a:extLst>
          </p:cNvPr>
          <p:cNvCxnSpPr>
            <a:cxnSpLocks/>
            <a:stCxn id="6" idx="0"/>
          </p:cNvCxnSpPr>
          <p:nvPr/>
        </p:nvCxnSpPr>
        <p:spPr>
          <a:xfrm flipV="1">
            <a:off x="3399448" y="3617843"/>
            <a:ext cx="158761" cy="1219996"/>
          </a:xfrm>
          <a:prstGeom prst="line">
            <a:avLst/>
          </a:prstGeom>
          <a:ln>
            <a:prstDash val="sysDash"/>
          </a:ln>
        </p:spPr>
        <p:style>
          <a:lnRef idx="2">
            <a:schemeClr val="accent6"/>
          </a:lnRef>
          <a:fillRef idx="0">
            <a:schemeClr val="accent6"/>
          </a:fillRef>
          <a:effectRef idx="1">
            <a:schemeClr val="accent6"/>
          </a:effectRef>
          <a:fontRef idx="minor">
            <a:schemeClr val="tx1"/>
          </a:fontRef>
        </p:style>
      </p:cxnSp>
      <p:cxnSp>
        <p:nvCxnSpPr>
          <p:cNvPr id="13" name="Straight Connector 12">
            <a:extLst>
              <a:ext uri="{FF2B5EF4-FFF2-40B4-BE49-F238E27FC236}">
                <a16:creationId xmlns:a16="http://schemas.microsoft.com/office/drawing/2014/main" id="{AABC7F9A-43C9-5F4E-8994-1A7BE09B5D7E}"/>
              </a:ext>
            </a:extLst>
          </p:cNvPr>
          <p:cNvCxnSpPr>
            <a:stCxn id="6" idx="0"/>
          </p:cNvCxnSpPr>
          <p:nvPr/>
        </p:nvCxnSpPr>
        <p:spPr>
          <a:xfrm flipV="1">
            <a:off x="3399448" y="3617843"/>
            <a:ext cx="712288" cy="1219996"/>
          </a:xfrm>
          <a:prstGeom prst="line">
            <a:avLst/>
          </a:prstGeom>
          <a:ln>
            <a:prstDash val="sysDash"/>
          </a:ln>
        </p:spPr>
        <p:style>
          <a:lnRef idx="2">
            <a:schemeClr val="accent6"/>
          </a:lnRef>
          <a:fillRef idx="0">
            <a:schemeClr val="accent6"/>
          </a:fillRef>
          <a:effectRef idx="1">
            <a:schemeClr val="accent6"/>
          </a:effectRef>
          <a:fontRef idx="minor">
            <a:schemeClr val="tx1"/>
          </a:fontRef>
        </p:style>
      </p:cxnSp>
      <p:cxnSp>
        <p:nvCxnSpPr>
          <p:cNvPr id="15" name="Straight Connector 14">
            <a:extLst>
              <a:ext uri="{FF2B5EF4-FFF2-40B4-BE49-F238E27FC236}">
                <a16:creationId xmlns:a16="http://schemas.microsoft.com/office/drawing/2014/main" id="{B9A556EF-7634-2740-A1B3-A48CCABEE8A0}"/>
              </a:ext>
            </a:extLst>
          </p:cNvPr>
          <p:cNvCxnSpPr>
            <a:stCxn id="6" idx="7"/>
          </p:cNvCxnSpPr>
          <p:nvPr/>
        </p:nvCxnSpPr>
        <p:spPr>
          <a:xfrm flipV="1">
            <a:off x="3433932" y="3617843"/>
            <a:ext cx="1267277" cy="1234280"/>
          </a:xfrm>
          <a:prstGeom prst="line">
            <a:avLst/>
          </a:prstGeom>
        </p:spPr>
        <p:style>
          <a:lnRef idx="2">
            <a:schemeClr val="accent6"/>
          </a:lnRef>
          <a:fillRef idx="0">
            <a:schemeClr val="accent6"/>
          </a:fillRef>
          <a:effectRef idx="1">
            <a:schemeClr val="accent6"/>
          </a:effectRef>
          <a:fontRef idx="minor">
            <a:schemeClr val="tx1"/>
          </a:fontRef>
        </p:style>
      </p:cxnSp>
      <p:sp>
        <p:nvSpPr>
          <p:cNvPr id="16" name="Right Arrow 15">
            <a:extLst>
              <a:ext uri="{FF2B5EF4-FFF2-40B4-BE49-F238E27FC236}">
                <a16:creationId xmlns:a16="http://schemas.microsoft.com/office/drawing/2014/main" id="{7F59B434-C42E-8342-835D-2A7F4654928D}"/>
              </a:ext>
            </a:extLst>
          </p:cNvPr>
          <p:cNvSpPr/>
          <p:nvPr/>
        </p:nvSpPr>
        <p:spPr>
          <a:xfrm>
            <a:off x="7603435" y="3965713"/>
            <a:ext cx="805069" cy="42738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08605E6E-0868-2B49-8C6A-D63316F06ADF}"/>
              </a:ext>
            </a:extLst>
          </p:cNvPr>
          <p:cNvSpPr txBox="1"/>
          <p:nvPr/>
        </p:nvSpPr>
        <p:spPr>
          <a:xfrm>
            <a:off x="2109216" y="6168112"/>
            <a:ext cx="7973568" cy="369332"/>
          </a:xfrm>
          <a:prstGeom prst="rect">
            <a:avLst/>
          </a:prstGeom>
          <a:noFill/>
        </p:spPr>
        <p:txBody>
          <a:bodyPr wrap="square" rtlCol="0">
            <a:spAutoFit/>
          </a:bodyPr>
          <a:lstStyle/>
          <a:p>
            <a:r>
              <a:rPr lang="en-US" dirty="0"/>
              <a:t>http://</a:t>
            </a:r>
            <a:r>
              <a:rPr lang="en-US" dirty="0" err="1"/>
              <a:t>cseweb.ucsd.edu</a:t>
            </a:r>
            <a:r>
              <a:rPr lang="en-US" dirty="0"/>
              <a:t>/~</a:t>
            </a:r>
            <a:r>
              <a:rPr lang="en-US" dirty="0" err="1"/>
              <a:t>viscomp</a:t>
            </a:r>
            <a:r>
              <a:rPr lang="en-US" dirty="0"/>
              <a:t>/classes/cse274/fa18/papers/a163-mehta.pdf</a:t>
            </a:r>
          </a:p>
        </p:txBody>
      </p:sp>
      <p:pic>
        <p:nvPicPr>
          <p:cNvPr id="7" name="Picture 6">
            <a:extLst>
              <a:ext uri="{FF2B5EF4-FFF2-40B4-BE49-F238E27FC236}">
                <a16:creationId xmlns:a16="http://schemas.microsoft.com/office/drawing/2014/main" id="{401BB2B6-59DE-A04A-A43D-D9A3A0BCBF6C}"/>
              </a:ext>
            </a:extLst>
          </p:cNvPr>
          <p:cNvPicPr>
            <a:picLocks noChangeAspect="1"/>
          </p:cNvPicPr>
          <p:nvPr/>
        </p:nvPicPr>
        <p:blipFill>
          <a:blip r:embed="rId5"/>
          <a:stretch>
            <a:fillRect/>
          </a:stretch>
        </p:blipFill>
        <p:spPr>
          <a:xfrm>
            <a:off x="1009970" y="1862818"/>
            <a:ext cx="5997389" cy="4385582"/>
          </a:xfrm>
          <a:prstGeom prst="rect">
            <a:avLst/>
          </a:prstGeom>
          <a:ln>
            <a:noFill/>
          </a:ln>
          <a:effectLst>
            <a:softEdge rad="112500"/>
          </a:effectLst>
        </p:spPr>
      </p:pic>
    </p:spTree>
    <p:extLst>
      <p:ext uri="{BB962C8B-B14F-4D97-AF65-F5344CB8AC3E}">
        <p14:creationId xmlns:p14="http://schemas.microsoft.com/office/powerpoint/2010/main" val="366189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heckerboard(across)">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B74EC2-4B1C-0D4A-9B0A-D31444E4E416}"/>
              </a:ext>
            </a:extLst>
          </p:cNvPr>
          <p:cNvPicPr>
            <a:picLocks noChangeAspect="1"/>
          </p:cNvPicPr>
          <p:nvPr/>
        </p:nvPicPr>
        <p:blipFill>
          <a:blip r:embed="rId3"/>
          <a:stretch>
            <a:fillRect/>
          </a:stretch>
        </p:blipFill>
        <p:spPr>
          <a:xfrm>
            <a:off x="7790532" y="2076648"/>
            <a:ext cx="2789905" cy="3776480"/>
          </a:xfrm>
          <a:prstGeom prst="rect">
            <a:avLst/>
          </a:prstGeom>
        </p:spPr>
      </p:pic>
      <p:pic>
        <p:nvPicPr>
          <p:cNvPr id="7" name="Picture 6">
            <a:extLst>
              <a:ext uri="{FF2B5EF4-FFF2-40B4-BE49-F238E27FC236}">
                <a16:creationId xmlns:a16="http://schemas.microsoft.com/office/drawing/2014/main" id="{10872470-BC33-8442-ADE8-9347D83176DB}"/>
              </a:ext>
            </a:extLst>
          </p:cNvPr>
          <p:cNvPicPr>
            <a:picLocks noChangeAspect="1"/>
          </p:cNvPicPr>
          <p:nvPr/>
        </p:nvPicPr>
        <p:blipFill>
          <a:blip r:embed="rId4"/>
          <a:stretch>
            <a:fillRect/>
          </a:stretch>
        </p:blipFill>
        <p:spPr>
          <a:xfrm>
            <a:off x="1293730" y="2065867"/>
            <a:ext cx="2464802" cy="3701467"/>
          </a:xfrm>
          <a:prstGeom prst="rect">
            <a:avLst/>
          </a:prstGeom>
        </p:spPr>
      </p:pic>
      <p:sp>
        <p:nvSpPr>
          <p:cNvPr id="2" name="Title 1">
            <a:extLst>
              <a:ext uri="{FF2B5EF4-FFF2-40B4-BE49-F238E27FC236}">
                <a16:creationId xmlns:a16="http://schemas.microsoft.com/office/drawing/2014/main" id="{2B6182DF-CB43-524E-9D90-2B973B8D008C}"/>
              </a:ext>
            </a:extLst>
          </p:cNvPr>
          <p:cNvSpPr>
            <a:spLocks noGrp="1"/>
          </p:cNvSpPr>
          <p:nvPr>
            <p:ph type="title"/>
          </p:nvPr>
        </p:nvSpPr>
        <p:spPr>
          <a:xfrm>
            <a:off x="685801" y="609600"/>
            <a:ext cx="10131425" cy="1456267"/>
          </a:xfrm>
        </p:spPr>
        <p:txBody>
          <a:bodyPr/>
          <a:lstStyle/>
          <a:p>
            <a:r>
              <a:rPr lang="en-US" dirty="0"/>
              <a:t>Methods</a:t>
            </a:r>
          </a:p>
        </p:txBody>
      </p:sp>
      <p:sp>
        <p:nvSpPr>
          <p:cNvPr id="4" name="Content Placeholder 2">
            <a:extLst>
              <a:ext uri="{FF2B5EF4-FFF2-40B4-BE49-F238E27FC236}">
                <a16:creationId xmlns:a16="http://schemas.microsoft.com/office/drawing/2014/main" id="{A722586E-697F-504C-B624-C8AB36B1692A}"/>
              </a:ext>
            </a:extLst>
          </p:cNvPr>
          <p:cNvSpPr txBox="1">
            <a:spLocks/>
          </p:cNvSpPr>
          <p:nvPr/>
        </p:nvSpPr>
        <p:spPr>
          <a:xfrm>
            <a:off x="838200" y="146675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066F940E-9052-FF48-AFC8-564F0508F6C6}"/>
              </a:ext>
            </a:extLst>
          </p:cNvPr>
          <p:cNvPicPr>
            <a:picLocks noChangeAspect="1"/>
          </p:cNvPicPr>
          <p:nvPr/>
        </p:nvPicPr>
        <p:blipFill>
          <a:blip r:embed="rId5"/>
          <a:stretch>
            <a:fillRect/>
          </a:stretch>
        </p:blipFill>
        <p:spPr>
          <a:xfrm>
            <a:off x="4570330" y="2065867"/>
            <a:ext cx="2408404" cy="3787261"/>
          </a:xfrm>
          <a:prstGeom prst="rect">
            <a:avLst/>
          </a:prstGeom>
        </p:spPr>
      </p:pic>
      <p:sp>
        <p:nvSpPr>
          <p:cNvPr id="3" name="Triangle 2">
            <a:extLst>
              <a:ext uri="{FF2B5EF4-FFF2-40B4-BE49-F238E27FC236}">
                <a16:creationId xmlns:a16="http://schemas.microsoft.com/office/drawing/2014/main" id="{101E782C-0B58-394F-BACD-CE8BE2CE50A3}"/>
              </a:ext>
            </a:extLst>
          </p:cNvPr>
          <p:cNvSpPr/>
          <p:nvPr/>
        </p:nvSpPr>
        <p:spPr>
          <a:xfrm rot="10800000">
            <a:off x="1523998" y="2462784"/>
            <a:ext cx="914401" cy="2472888"/>
          </a:xfrm>
          <a:prstGeom prst="triangle">
            <a:avLst>
              <a:gd name="adj" fmla="val 13750"/>
            </a:avLst>
          </a:prstGeom>
          <a:solidFill>
            <a:schemeClr val="accent6">
              <a:alpha val="57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DF7F1380-61DD-2444-B969-FA90D2C45D2C}"/>
              </a:ext>
            </a:extLst>
          </p:cNvPr>
          <p:cNvSpPr/>
          <p:nvPr/>
        </p:nvSpPr>
        <p:spPr>
          <a:xfrm>
            <a:off x="5535168" y="2462784"/>
            <a:ext cx="109728" cy="2353056"/>
          </a:xfrm>
          <a:prstGeom prst="rect">
            <a:avLst/>
          </a:prstGeom>
          <a:solidFill>
            <a:schemeClr val="accent6">
              <a:alpha val="6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E0DCBF5E-7434-CF4B-9FBC-D7A9B64B9AF0}"/>
              </a:ext>
            </a:extLst>
          </p:cNvPr>
          <p:cNvSpPr txBox="1"/>
          <p:nvPr/>
        </p:nvSpPr>
        <p:spPr>
          <a:xfrm>
            <a:off x="2109216" y="6168112"/>
            <a:ext cx="7973568" cy="369332"/>
          </a:xfrm>
          <a:prstGeom prst="rect">
            <a:avLst/>
          </a:prstGeom>
          <a:noFill/>
        </p:spPr>
        <p:txBody>
          <a:bodyPr wrap="square" rtlCol="0">
            <a:spAutoFit/>
          </a:bodyPr>
          <a:lstStyle/>
          <a:p>
            <a:r>
              <a:rPr lang="en-US" dirty="0"/>
              <a:t>http://</a:t>
            </a:r>
            <a:r>
              <a:rPr lang="en-US" dirty="0" err="1"/>
              <a:t>cseweb.ucsd.edu</a:t>
            </a:r>
            <a:r>
              <a:rPr lang="en-US" dirty="0"/>
              <a:t>/~</a:t>
            </a:r>
            <a:r>
              <a:rPr lang="en-US" dirty="0" err="1"/>
              <a:t>viscomp</a:t>
            </a:r>
            <a:r>
              <a:rPr lang="en-US" dirty="0"/>
              <a:t>/classes/cse274/fa18/papers/a163-mehta.pdf</a:t>
            </a:r>
          </a:p>
        </p:txBody>
      </p:sp>
    </p:spTree>
    <p:extLst>
      <p:ext uri="{BB962C8B-B14F-4D97-AF65-F5344CB8AC3E}">
        <p14:creationId xmlns:p14="http://schemas.microsoft.com/office/powerpoint/2010/main" val="25996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EC0E-C8B1-2145-B12A-51AB58327CB6}"/>
              </a:ext>
            </a:extLst>
          </p:cNvPr>
          <p:cNvSpPr>
            <a:spLocks noGrp="1"/>
          </p:cNvSpPr>
          <p:nvPr>
            <p:ph type="title"/>
          </p:nvPr>
        </p:nvSpPr>
        <p:spPr>
          <a:xfrm>
            <a:off x="685801" y="515332"/>
            <a:ext cx="10131425" cy="1456267"/>
          </a:xfrm>
        </p:spPr>
        <p:txBody>
          <a:bodyPr/>
          <a:lstStyle/>
          <a:p>
            <a:r>
              <a:rPr lang="en-US" dirty="0"/>
              <a:t>Overview</a:t>
            </a:r>
          </a:p>
        </p:txBody>
      </p:sp>
      <p:sp>
        <p:nvSpPr>
          <p:cNvPr id="3" name="Content Placeholder 2">
            <a:extLst>
              <a:ext uri="{FF2B5EF4-FFF2-40B4-BE49-F238E27FC236}">
                <a16:creationId xmlns:a16="http://schemas.microsoft.com/office/drawing/2014/main" id="{475A8CB3-478E-FD4C-B1EC-1EE9A871E6E2}"/>
              </a:ext>
            </a:extLst>
          </p:cNvPr>
          <p:cNvSpPr>
            <a:spLocks noGrp="1"/>
          </p:cNvSpPr>
          <p:nvPr>
            <p:ph idx="1"/>
          </p:nvPr>
        </p:nvSpPr>
        <p:spPr>
          <a:xfrm>
            <a:off x="1524787" y="1971599"/>
            <a:ext cx="10131425" cy="4106333"/>
          </a:xfrm>
        </p:spPr>
        <p:txBody>
          <a:bodyPr>
            <a:normAutofit lnSpcReduction="10000"/>
          </a:bodyPr>
          <a:lstStyle/>
          <a:p>
            <a:pPr>
              <a:buFont typeface="Wingdings" pitchFamily="2" charset="2"/>
              <a:buChar char="ü"/>
            </a:pPr>
            <a:r>
              <a:rPr lang="en-US" sz="2400" dirty="0"/>
              <a:t>Introduction</a:t>
            </a:r>
          </a:p>
          <a:p>
            <a:pPr>
              <a:buFont typeface="Wingdings" pitchFamily="2" charset="2"/>
              <a:buChar char="ü"/>
            </a:pPr>
            <a:r>
              <a:rPr lang="en-US" sz="2400" dirty="0"/>
              <a:t>Previous work</a:t>
            </a:r>
          </a:p>
          <a:p>
            <a:pPr>
              <a:buFont typeface="Wingdings" pitchFamily="2" charset="2"/>
              <a:buChar char="ü"/>
            </a:pPr>
            <a:r>
              <a:rPr lang="en-US" sz="2400" dirty="0"/>
              <a:t>Methods</a:t>
            </a:r>
          </a:p>
          <a:p>
            <a:pPr>
              <a:buFont typeface="Wingdings" pitchFamily="2" charset="2"/>
              <a:buChar char="Ø"/>
            </a:pPr>
            <a:r>
              <a:rPr lang="en-US" sz="2400" dirty="0"/>
              <a:t>Axis-aligned filtering</a:t>
            </a:r>
          </a:p>
          <a:p>
            <a:pPr>
              <a:buFont typeface="Courier New" panose="02070309020205020404" pitchFamily="49" charset="0"/>
              <a:buChar char="o"/>
            </a:pPr>
            <a:r>
              <a:rPr lang="en-US" sz="2400" dirty="0"/>
              <a:t>Adaptive sampling</a:t>
            </a:r>
          </a:p>
          <a:p>
            <a:pPr>
              <a:buFont typeface="Courier New" panose="02070309020205020404" pitchFamily="49" charset="0"/>
              <a:buChar char="o"/>
            </a:pPr>
            <a:r>
              <a:rPr lang="en-US" sz="2400" dirty="0"/>
              <a:t>Results</a:t>
            </a:r>
          </a:p>
          <a:p>
            <a:pPr>
              <a:buFont typeface="Courier New" panose="02070309020205020404" pitchFamily="49" charset="0"/>
              <a:buChar char="o"/>
            </a:pPr>
            <a:r>
              <a:rPr lang="en-US" sz="2400" dirty="0"/>
              <a:t>Limitations</a:t>
            </a:r>
          </a:p>
          <a:p>
            <a:pPr>
              <a:buFont typeface="Courier New" panose="02070309020205020404" pitchFamily="49" charset="0"/>
              <a:buChar char="o"/>
            </a:pPr>
            <a:r>
              <a:rPr lang="en-US" sz="2400" dirty="0"/>
              <a:t>Contributions</a:t>
            </a:r>
          </a:p>
          <a:p>
            <a:pPr>
              <a:buFont typeface="Courier New" panose="02070309020205020404" pitchFamily="49" charset="0"/>
              <a:buChar char="o"/>
            </a:pPr>
            <a:r>
              <a:rPr lang="en-US" sz="2400" dirty="0"/>
              <a:t>Future work</a:t>
            </a:r>
          </a:p>
        </p:txBody>
      </p:sp>
    </p:spTree>
    <p:extLst>
      <p:ext uri="{BB962C8B-B14F-4D97-AF65-F5344CB8AC3E}">
        <p14:creationId xmlns:p14="http://schemas.microsoft.com/office/powerpoint/2010/main" val="3707626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C49430-5F91-DF49-9D7E-8B999055C3AF}"/>
              </a:ext>
            </a:extLst>
          </p:cNvPr>
          <p:cNvPicPr>
            <a:picLocks noChangeAspect="1"/>
          </p:cNvPicPr>
          <p:nvPr/>
        </p:nvPicPr>
        <p:blipFill>
          <a:blip r:embed="rId3"/>
          <a:stretch>
            <a:fillRect/>
          </a:stretch>
        </p:blipFill>
        <p:spPr>
          <a:xfrm>
            <a:off x="8056539" y="1208289"/>
            <a:ext cx="2789905" cy="3776480"/>
          </a:xfrm>
          <a:prstGeom prst="rect">
            <a:avLst/>
          </a:prstGeom>
        </p:spPr>
      </p:pic>
      <p:sp>
        <p:nvSpPr>
          <p:cNvPr id="2" name="Title 1">
            <a:extLst>
              <a:ext uri="{FF2B5EF4-FFF2-40B4-BE49-F238E27FC236}">
                <a16:creationId xmlns:a16="http://schemas.microsoft.com/office/drawing/2014/main" id="{0F1ED063-B5AD-9F46-8901-CBE6DDC0205C}"/>
              </a:ext>
            </a:extLst>
          </p:cNvPr>
          <p:cNvSpPr>
            <a:spLocks noGrp="1"/>
          </p:cNvSpPr>
          <p:nvPr>
            <p:ph type="title"/>
          </p:nvPr>
        </p:nvSpPr>
        <p:spPr/>
        <p:txBody>
          <a:bodyPr/>
          <a:lstStyle/>
          <a:p>
            <a:r>
              <a:rPr lang="en-US" dirty="0"/>
              <a:t>Axis-aligned filtering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2C23DD-E0DF-1845-9528-B97AACBFC43C}"/>
                  </a:ext>
                </a:extLst>
              </p:cNvPr>
              <p:cNvSpPr>
                <a:spLocks noGrp="1"/>
              </p:cNvSpPr>
              <p:nvPr>
                <p:ph idx="1"/>
              </p:nvPr>
            </p:nvSpPr>
            <p:spPr>
              <a:xfrm>
                <a:off x="685801" y="975452"/>
                <a:ext cx="10515600" cy="4351338"/>
              </a:xfrm>
            </p:spPr>
            <p:txBody>
              <a:bodyPr>
                <a:normAutofit/>
              </a:bodyPr>
              <a:lstStyle/>
              <a:p>
                <a:pPr>
                  <a:buFont typeface="Wingdings" pitchFamily="2" charset="2"/>
                  <a:buChar char="v"/>
                </a:pPr>
                <a:r>
                  <a:rPr lang="en-US" sz="2400" dirty="0"/>
                  <a:t>Frequency Domain Bandlimits</a:t>
                </a:r>
              </a:p>
              <a:p>
                <a:pPr marL="0" indent="0">
                  <a:buNone/>
                </a:pPr>
                <a:r>
                  <a:rPr lang="en-US" sz="2400" dirty="0"/>
                  <a:t>	</a:t>
                </a:r>
                <a:r>
                  <a:rPr lang="en-US" altLang="zh-Hans" sz="2400" dirty="0"/>
                  <a:t>—</a:t>
                </a:r>
                <a:r>
                  <a:rPr lang="zh-Hans" altLang="en-US" sz="2400" dirty="0"/>
                  <a:t> </a:t>
                </a:r>
                <a:r>
                  <a:rPr lang="en-US" sz="2400" dirty="0"/>
                  <a:t>Pixel</a:t>
                </a:r>
                <a:r>
                  <a:rPr lang="zh-Hans" altLang="en-US" sz="2400" dirty="0"/>
                  <a:t> </a:t>
                </a:r>
                <a:r>
                  <a:rPr lang="en-US" altLang="zh-Hans" sz="2400" dirty="0"/>
                  <a:t>field</a:t>
                </a:r>
                <a:r>
                  <a:rPr lang="en-US" sz="2400" dirty="0"/>
                  <a:t> </a:t>
                </a:r>
                <a14:m>
                  <m:oMath xmlns:m="http://schemas.openxmlformats.org/officeDocument/2006/math">
                    <m:sSub>
                      <m:sSubPr>
                        <m:ctrlPr>
                          <a:rPr lang="en-US"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Ω</m:t>
                        </m:r>
                      </m:e>
                      <m:sub>
                        <m:r>
                          <a:rPr lang="en-US" sz="2400" b="0" i="1" smtClean="0">
                            <a:latin typeface="Cambria Math" panose="02040503050406030204" pitchFamily="18" charset="0"/>
                          </a:rPr>
                          <m:t>𝑥</m:t>
                        </m:r>
                      </m:sub>
                    </m:sSub>
                  </m:oMath>
                </a14:m>
                <a:r>
                  <a:rPr lang="en-US" sz="2400" dirty="0"/>
                  <a:t> :   </a:t>
                </a:r>
                <a14:m>
                  <m:oMath xmlns:m="http://schemas.openxmlformats.org/officeDocument/2006/math">
                    <m:sSubSup>
                      <m:sSubSupPr>
                        <m:ctrlPr>
                          <a:rPr lang="en-US" sz="2400" i="1" smtClean="0">
                            <a:latin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Ω</m:t>
                        </m:r>
                      </m:e>
                      <m:sub>
                        <m:r>
                          <a:rPr lang="en-US" sz="2400" b="0" i="1" smtClean="0">
                            <a:latin typeface="Cambria Math" panose="02040503050406030204" pitchFamily="18" charset="0"/>
                          </a:rPr>
                          <m:t>𝑝𝑖𝑥</m:t>
                        </m:r>
                      </m:sub>
                      <m:sup>
                        <m:r>
                          <a:rPr lang="en-US" sz="2400" b="0" i="1" smtClean="0">
                            <a:latin typeface="Cambria Math" panose="02040503050406030204" pitchFamily="18" charset="0"/>
                          </a:rPr>
                          <m:t>𝑚𝑎𝑥</m:t>
                        </m:r>
                      </m:sup>
                    </m:sSubSup>
                    <m:r>
                      <a:rPr lang="en-US" sz="2400" b="0" i="1" smtClean="0">
                        <a:latin typeface="Cambria Math" panose="02040503050406030204" pitchFamily="18" charset="0"/>
                      </a:rPr>
                      <m:t>=1/</m:t>
                    </m:r>
                    <m:r>
                      <a:rPr lang="en-US" sz="2400" b="0" i="1" smtClean="0">
                        <a:latin typeface="Cambria Math" panose="02040503050406030204" pitchFamily="18" charset="0"/>
                      </a:rPr>
                      <m:t>𝑑</m:t>
                    </m:r>
                  </m:oMath>
                </a14:m>
                <a:r>
                  <a:rPr lang="en-US" sz="2400" dirty="0"/>
                  <a:t>    </a:t>
                </a:r>
              </a:p>
              <a:p>
                <a:pPr marL="0" indent="0">
                  <a:buNone/>
                </a:pPr>
                <a:r>
                  <a:rPr lang="en-US" sz="2400" dirty="0"/>
                  <a:t>				              </a:t>
                </a:r>
                <a14:m>
                  <m:oMath xmlns:m="http://schemas.openxmlformats.org/officeDocument/2006/math">
                    <m:sSubSup>
                      <m:sSubSupPr>
                        <m:ctrlPr>
                          <a:rPr lang="en-US" sz="2400" i="1">
                            <a:latin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Ω</m:t>
                        </m:r>
                      </m:e>
                      <m:sub>
                        <m:r>
                          <a:rPr lang="en-US" sz="2400" b="0" i="1" smtClean="0">
                            <a:latin typeface="Cambria Math" panose="02040503050406030204" pitchFamily="18" charset="0"/>
                            <a:ea typeface="Cambria Math" panose="02040503050406030204" pitchFamily="18" charset="0"/>
                          </a:rPr>
                          <m:t>𝑔</m:t>
                        </m:r>
                      </m:sub>
                      <m:sup>
                        <m:r>
                          <a:rPr lang="en-US" sz="2400" i="1">
                            <a:latin typeface="Cambria Math" panose="02040503050406030204" pitchFamily="18" charset="0"/>
                          </a:rPr>
                          <m:t>𝑚𝑎𝑥</m:t>
                        </m:r>
                      </m:sup>
                    </m:sSub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Ω</m:t>
                        </m:r>
                      </m:e>
                      <m:sub>
                        <m:r>
                          <a:rPr lang="en-US" sz="2400" i="1">
                            <a:latin typeface="Cambria Math" panose="02040503050406030204" pitchFamily="18" charset="0"/>
                          </a:rPr>
                          <m:t>𝑝𝑖𝑥</m:t>
                        </m:r>
                      </m:sub>
                      <m:sup>
                        <m:r>
                          <a:rPr lang="en-US" sz="2400" i="1">
                            <a:latin typeface="Cambria Math" panose="02040503050406030204" pitchFamily="18" charset="0"/>
                          </a:rPr>
                          <m:t>𝑚𝑎𝑥</m:t>
                        </m:r>
                      </m:sup>
                    </m:sSubSup>
                  </m:oMath>
                </a14:m>
                <a:endParaRPr lang="en-US" sz="2400" dirty="0"/>
              </a:p>
              <a:p>
                <a:pPr marL="0" indent="0">
                  <a:buNone/>
                </a:pPr>
                <a:r>
                  <a:rPr lang="en-US" sz="2400" dirty="0"/>
                  <a:t>	</a:t>
                </a:r>
                <a:r>
                  <a:rPr lang="en-US" altLang="zh-Hans" sz="2400" dirty="0"/>
                  <a:t>—</a:t>
                </a:r>
                <a:r>
                  <a:rPr lang="zh-Hans" altLang="en-US" sz="2400" dirty="0"/>
                  <a:t> </a:t>
                </a:r>
                <a:r>
                  <a:rPr lang="en-US" altLang="zh-Hans" sz="2400" dirty="0"/>
                  <a:t>Light field</a:t>
                </a:r>
                <a14:m>
                  <m:oMath xmlns:m="http://schemas.openxmlformats.org/officeDocument/2006/math">
                    <m:r>
                      <a:rPr lang="en-US" altLang="zh-Hans" sz="2400" dirty="0">
                        <a:latin typeface="Cambria Math" panose="02040503050406030204" pitchFamily="18" charset="0"/>
                        <a:ea typeface="Cambria Math" panose="02040503050406030204" pitchFamily="18" charset="0"/>
                      </a:rPr>
                      <m:t> </m:t>
                    </m:r>
                    <m:sSub>
                      <m:sSubPr>
                        <m:ctrlPr>
                          <a:rPr lang="el-GR" sz="2400" i="1" smtClean="0">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Ω</m:t>
                        </m:r>
                      </m:e>
                      <m:sub>
                        <m:r>
                          <a:rPr lang="en-US" sz="2400" b="0" i="1" smtClean="0">
                            <a:latin typeface="Cambria Math" panose="02040503050406030204" pitchFamily="18" charset="0"/>
                            <a:ea typeface="Cambria Math" panose="02040503050406030204" pitchFamily="18" charset="0"/>
                          </a:rPr>
                          <m:t>𝑦</m:t>
                        </m:r>
                      </m:sub>
                    </m:sSub>
                  </m:oMath>
                </a14:m>
                <a:r>
                  <a:rPr lang="en-US" sz="2400" dirty="0"/>
                  <a:t> :   </a:t>
                </a:r>
                <a14:m>
                  <m:oMath xmlns:m="http://schemas.openxmlformats.org/officeDocument/2006/math">
                    <m:sSubSup>
                      <m:sSubSupPr>
                        <m:ctrlPr>
                          <a:rPr lang="en-US" sz="2400" i="1" dirty="0" smtClean="0">
                            <a:latin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Ω</m:t>
                        </m:r>
                      </m:e>
                      <m:sub>
                        <m:r>
                          <a:rPr lang="en-US" sz="2400" b="0" i="1" dirty="0" smtClean="0">
                            <a:latin typeface="Cambria Math" panose="02040503050406030204" pitchFamily="18" charset="0"/>
                          </a:rPr>
                          <m:t>𝑦</m:t>
                        </m:r>
                      </m:sub>
                      <m:sup>
                        <m:r>
                          <a:rPr lang="en-US" sz="2400" b="0" i="1" dirty="0" smtClean="0">
                            <a:latin typeface="Cambria Math" panose="02040503050406030204" pitchFamily="18" charset="0"/>
                          </a:rPr>
                          <m:t>𝑚𝑎𝑥</m:t>
                        </m:r>
                      </m:sup>
                    </m:sSubSup>
                    <m:r>
                      <a:rPr lang="en-US" sz="2400" b="0" i="1" dirty="0"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f>
                      <m:fPr>
                        <m:ctrlPr>
                          <a:rPr lang="en-US" sz="2400" b="0" i="1" dirty="0" smtClean="0">
                            <a:latin typeface="Cambria Math" panose="02040503050406030204" pitchFamily="18" charset="0"/>
                            <a:ea typeface="Cambria Math" panose="02040503050406030204" pitchFamily="18" charset="0"/>
                          </a:rPr>
                        </m:ctrlPr>
                      </m:fPr>
                      <m:num>
                        <m:r>
                          <a:rPr lang="en-US" sz="2400" b="0" i="1" dirty="0" smtClean="0">
                            <a:latin typeface="Cambria Math" panose="02040503050406030204" pitchFamily="18" charset="0"/>
                            <a:ea typeface="Cambria Math" panose="02040503050406030204" pitchFamily="18" charset="0"/>
                          </a:rPr>
                          <m:t>𝑑</m:t>
                        </m:r>
                        <m:r>
                          <a:rPr lang="en-US" sz="2400" b="0" i="1" dirty="0" smtClean="0">
                            <a:latin typeface="Cambria Math" panose="02040503050406030204" pitchFamily="18" charset="0"/>
                            <a:ea typeface="Cambria Math" panose="02040503050406030204" pitchFamily="18" charset="0"/>
                          </a:rPr>
                          <m:t>1</m:t>
                        </m:r>
                      </m:num>
                      <m:den>
                        <m:sSubSup>
                          <m:sSubSupPr>
                            <m:ctrlPr>
                              <a:rPr lang="en-US" sz="2400" b="0" i="1" dirty="0" smtClean="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𝑑</m:t>
                            </m:r>
                          </m:e>
                          <m:sub>
                            <m:r>
                              <a:rPr lang="en-US" sz="2400" b="0" i="1" dirty="0" smtClean="0">
                                <a:latin typeface="Cambria Math" panose="02040503050406030204" pitchFamily="18" charset="0"/>
                                <a:ea typeface="Cambria Math" panose="02040503050406030204" pitchFamily="18" charset="0"/>
                              </a:rPr>
                              <m:t>2</m:t>
                            </m:r>
                          </m:sub>
                          <m:sup>
                            <m:r>
                              <a:rPr lang="en-US" sz="2400" b="0" i="1" dirty="0" smtClean="0">
                                <a:latin typeface="Cambria Math" panose="02040503050406030204" pitchFamily="18" charset="0"/>
                                <a:ea typeface="Cambria Math" panose="02040503050406030204" pitchFamily="18" charset="0"/>
                              </a:rPr>
                              <m:t>𝑚𝑖𝑛</m:t>
                            </m:r>
                          </m:sup>
                        </m:sSubSup>
                      </m:den>
                    </m:f>
                    <m:r>
                      <a:rPr lang="en-US" sz="2400" b="0" i="1" dirty="0" smtClean="0">
                        <a:latin typeface="Cambria Math" panose="02040503050406030204" pitchFamily="18" charset="0"/>
                        <a:ea typeface="Cambria Math" panose="02040503050406030204" pitchFamily="18" charset="0"/>
                      </a:rPr>
                      <m:t>−1)</m:t>
                    </m:r>
                    <m:sSubSup>
                      <m:sSubSupPr>
                        <m:ctrlPr>
                          <a:rPr lang="en-US" sz="2400" i="1">
                            <a:latin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Ω</m:t>
                        </m:r>
                      </m:e>
                      <m:sub>
                        <m:r>
                          <a:rPr lang="en-US" sz="2400" b="0" i="1" smtClean="0">
                            <a:latin typeface="Cambria Math" panose="02040503050406030204" pitchFamily="18" charset="0"/>
                            <a:ea typeface="Cambria Math" panose="02040503050406030204" pitchFamily="18" charset="0"/>
                          </a:rPr>
                          <m:t>𝑥</m:t>
                        </m:r>
                      </m:sub>
                      <m:sup>
                        <m:r>
                          <a:rPr lang="en-US" sz="2400" i="1">
                            <a:latin typeface="Cambria Math" panose="02040503050406030204" pitchFamily="18" charset="0"/>
                          </a:rPr>
                          <m:t>𝑚𝑎𝑥</m:t>
                        </m:r>
                      </m:sup>
                    </m:sSubSup>
                  </m:oMath>
                </a14:m>
                <a:endParaRPr lang="en-US" sz="2400" dirty="0"/>
              </a:p>
              <a:p>
                <a:pPr marL="0" indent="0">
                  <a:buNone/>
                </a:pPr>
                <a:r>
                  <a:rPr lang="en-US" sz="2400" dirty="0"/>
                  <a:t>				              </a:t>
                </a:r>
                <a14:m>
                  <m:oMath xmlns:m="http://schemas.openxmlformats.org/officeDocument/2006/math">
                    <m:sSubSup>
                      <m:sSubSupPr>
                        <m:ctrlPr>
                          <a:rPr lang="en-US" sz="2400" i="1">
                            <a:latin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Ω</m:t>
                        </m:r>
                      </m:e>
                      <m:sub>
                        <m:r>
                          <a:rPr lang="en-US" sz="2400" b="0" i="1" smtClean="0">
                            <a:latin typeface="Cambria Math" panose="02040503050406030204" pitchFamily="18" charset="0"/>
                            <a:ea typeface="Cambria Math" panose="02040503050406030204" pitchFamily="18" charset="0"/>
                          </a:rPr>
                          <m:t>𝐿</m:t>
                        </m:r>
                      </m:sub>
                      <m:sup>
                        <m:r>
                          <a:rPr lang="en-US" sz="2400" i="1">
                            <a:latin typeface="Cambria Math" panose="02040503050406030204" pitchFamily="18" charset="0"/>
                          </a:rPr>
                          <m:t>𝑚𝑎𝑥</m:t>
                        </m:r>
                      </m:sup>
                    </m:sSubSup>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𝑚</m:t>
                        </m:r>
                      </m:e>
                      <m:sup>
                        <m:r>
                          <a:rPr lang="en-US" sz="2400" b="0" i="1" smtClean="0">
                            <a:latin typeface="Cambria Math" panose="02040503050406030204" pitchFamily="18" charset="0"/>
                          </a:rPr>
                          <m:t>−1</m:t>
                        </m:r>
                      </m:sup>
                    </m:sSup>
                  </m:oMath>
                </a14:m>
                <a:r>
                  <a:rPr lang="en-US" sz="2400" dirty="0"/>
                  <a:t>  Gaussian light</a:t>
                </a:r>
              </a:p>
            </p:txBody>
          </p:sp>
        </mc:Choice>
        <mc:Fallback xmlns="">
          <p:sp>
            <p:nvSpPr>
              <p:cNvPr id="3" name="Content Placeholder 2">
                <a:extLst>
                  <a:ext uri="{FF2B5EF4-FFF2-40B4-BE49-F238E27FC236}">
                    <a16:creationId xmlns:a16="http://schemas.microsoft.com/office/drawing/2014/main" id="{1A2C23DD-E0DF-1845-9528-B97AACBFC43C}"/>
                  </a:ext>
                </a:extLst>
              </p:cNvPr>
              <p:cNvSpPr>
                <a:spLocks noGrp="1" noRot="1" noChangeAspect="1" noMove="1" noResize="1" noEditPoints="1" noAdjustHandles="1" noChangeArrowheads="1" noChangeShapeType="1" noTextEdit="1"/>
              </p:cNvSpPr>
              <p:nvPr>
                <p:ph idx="1"/>
              </p:nvPr>
            </p:nvSpPr>
            <p:spPr>
              <a:xfrm>
                <a:off x="685801" y="975452"/>
                <a:ext cx="10515600" cy="4351338"/>
              </a:xfrm>
              <a:blipFill>
                <a:blip r:embed="rId4"/>
                <a:stretch>
                  <a:fillRect l="-72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94208C0-199B-9442-91D6-D90D52ACDDF5}"/>
              </a:ext>
            </a:extLst>
          </p:cNvPr>
          <p:cNvSpPr txBox="1"/>
          <p:nvPr/>
        </p:nvSpPr>
        <p:spPr>
          <a:xfrm>
            <a:off x="2109216" y="6168112"/>
            <a:ext cx="7973568" cy="369332"/>
          </a:xfrm>
          <a:prstGeom prst="rect">
            <a:avLst/>
          </a:prstGeom>
          <a:noFill/>
        </p:spPr>
        <p:txBody>
          <a:bodyPr wrap="square" rtlCol="0">
            <a:spAutoFit/>
          </a:bodyPr>
          <a:lstStyle/>
          <a:p>
            <a:r>
              <a:rPr lang="en-US" dirty="0"/>
              <a:t>http://</a:t>
            </a:r>
            <a:r>
              <a:rPr lang="en-US" dirty="0" err="1"/>
              <a:t>cseweb.ucsd.edu</a:t>
            </a:r>
            <a:r>
              <a:rPr lang="en-US" dirty="0"/>
              <a:t>/~</a:t>
            </a:r>
            <a:r>
              <a:rPr lang="en-US" dirty="0" err="1"/>
              <a:t>viscomp</a:t>
            </a:r>
            <a:r>
              <a:rPr lang="en-US" dirty="0"/>
              <a:t>/classes/cse274/fa18/papers/a163-mehta.pdf</a:t>
            </a:r>
          </a:p>
        </p:txBody>
      </p:sp>
      <p:cxnSp>
        <p:nvCxnSpPr>
          <p:cNvPr id="7" name="Straight Connector 6">
            <a:extLst>
              <a:ext uri="{FF2B5EF4-FFF2-40B4-BE49-F238E27FC236}">
                <a16:creationId xmlns:a16="http://schemas.microsoft.com/office/drawing/2014/main" id="{DEE97D90-1ECA-4F41-AFFB-7909B0F8F87E}"/>
              </a:ext>
            </a:extLst>
          </p:cNvPr>
          <p:cNvCxnSpPr/>
          <p:nvPr/>
        </p:nvCxnSpPr>
        <p:spPr>
          <a:xfrm>
            <a:off x="8216721" y="2562896"/>
            <a:ext cx="2266682" cy="0"/>
          </a:xfrm>
          <a:prstGeom prst="line">
            <a:avLst/>
          </a:prstGeom>
          <a:ln>
            <a:prstDash val="sys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F84629A-0E81-4B46-8305-B54C114C7401}"/>
                  </a:ext>
                </a:extLst>
              </p:cNvPr>
              <p:cNvSpPr txBox="1"/>
              <p:nvPr/>
            </p:nvSpPr>
            <p:spPr>
              <a:xfrm>
                <a:off x="8422783" y="2241471"/>
                <a:ext cx="5863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m:rPr>
                              <m:sty m:val="p"/>
                            </m:rPr>
                            <a:rPr lang="el-GR" i="1" smtClean="0">
                              <a:solidFill>
                                <a:schemeClr val="bg1"/>
                              </a:solidFill>
                              <a:latin typeface="Cambria Math" panose="02040503050406030204" pitchFamily="18" charset="0"/>
                              <a:ea typeface="Cambria Math" panose="02040503050406030204" pitchFamily="18" charset="0"/>
                            </a:rPr>
                            <m:t>Ω</m:t>
                          </m:r>
                        </m:e>
                        <m:sub>
                          <m:r>
                            <a:rPr lang="en-US" b="0" i="1" smtClean="0">
                              <a:solidFill>
                                <a:schemeClr val="bg1"/>
                              </a:solidFill>
                              <a:latin typeface="Cambria Math" panose="02040503050406030204" pitchFamily="18" charset="0"/>
                            </a:rPr>
                            <m:t>𝐿</m:t>
                          </m:r>
                        </m:sub>
                        <m:sup>
                          <m:r>
                            <a:rPr lang="en-US" b="0" i="1" smtClean="0">
                              <a:solidFill>
                                <a:schemeClr val="bg1"/>
                              </a:solidFill>
                              <a:latin typeface="Cambria Math" panose="02040503050406030204" pitchFamily="18" charset="0"/>
                            </a:rPr>
                            <m:t>𝑚𝑎𝑥</m:t>
                          </m:r>
                        </m:sup>
                      </m:sSubSup>
                    </m:oMath>
                  </m:oMathPara>
                </a14:m>
                <a:endParaRPr lang="en-US" dirty="0"/>
              </a:p>
            </p:txBody>
          </p:sp>
        </mc:Choice>
        <mc:Fallback xmlns="">
          <p:sp>
            <p:nvSpPr>
              <p:cNvPr id="8" name="TextBox 7">
                <a:extLst>
                  <a:ext uri="{FF2B5EF4-FFF2-40B4-BE49-F238E27FC236}">
                    <a16:creationId xmlns:a16="http://schemas.microsoft.com/office/drawing/2014/main" id="{DF84629A-0E81-4B46-8305-B54C114C7401}"/>
                  </a:ext>
                </a:extLst>
              </p:cNvPr>
              <p:cNvSpPr txBox="1">
                <a:spLocks noRot="1" noChangeAspect="1" noMove="1" noResize="1" noEditPoints="1" noAdjustHandles="1" noChangeArrowheads="1" noChangeShapeType="1" noTextEdit="1"/>
              </p:cNvSpPr>
              <p:nvPr/>
            </p:nvSpPr>
            <p:spPr>
              <a:xfrm>
                <a:off x="8422783" y="2241471"/>
                <a:ext cx="586314" cy="276999"/>
              </a:xfrm>
              <a:prstGeom prst="rect">
                <a:avLst/>
              </a:prstGeom>
              <a:blipFill>
                <a:blip r:embed="rId5"/>
                <a:stretch>
                  <a:fillRect l="-6383" b="-13043"/>
                </a:stretch>
              </a:blipFill>
            </p:spPr>
            <p:txBody>
              <a:bodyPr/>
              <a:lstStyle/>
              <a:p>
                <a:r>
                  <a:rPr lang="en-US">
                    <a:noFill/>
                  </a:rPr>
                  <a:t> </a:t>
                </a:r>
              </a:p>
            </p:txBody>
          </p:sp>
        </mc:Fallback>
      </mc:AlternateContent>
    </p:spTree>
    <p:extLst>
      <p:ext uri="{BB962C8B-B14F-4D97-AF65-F5344CB8AC3E}">
        <p14:creationId xmlns:p14="http://schemas.microsoft.com/office/powerpoint/2010/main" val="2803573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95C78-3165-2A47-ADB9-378B57E54FCC}"/>
              </a:ext>
            </a:extLst>
          </p:cNvPr>
          <p:cNvSpPr>
            <a:spLocks noGrp="1"/>
          </p:cNvSpPr>
          <p:nvPr>
            <p:ph type="title"/>
          </p:nvPr>
        </p:nvSpPr>
        <p:spPr/>
        <p:txBody>
          <a:bodyPr/>
          <a:lstStyle/>
          <a:p>
            <a:r>
              <a:rPr lang="en-US" dirty="0"/>
              <a:t>Axis-aligned filtering</a:t>
            </a:r>
          </a:p>
        </p:txBody>
      </p:sp>
      <p:sp>
        <p:nvSpPr>
          <p:cNvPr id="5" name="Content Placeholder 4">
            <a:extLst>
              <a:ext uri="{FF2B5EF4-FFF2-40B4-BE49-F238E27FC236}">
                <a16:creationId xmlns:a16="http://schemas.microsoft.com/office/drawing/2014/main" id="{8ABF5016-E43C-ED4C-907A-BA9F18EF0013}"/>
              </a:ext>
            </a:extLst>
          </p:cNvPr>
          <p:cNvSpPr>
            <a:spLocks noGrp="1"/>
          </p:cNvSpPr>
          <p:nvPr>
            <p:ph idx="1"/>
          </p:nvPr>
        </p:nvSpPr>
        <p:spPr>
          <a:xfrm>
            <a:off x="685800" y="573290"/>
            <a:ext cx="10131425" cy="3649133"/>
          </a:xfrm>
        </p:spPr>
        <p:txBody>
          <a:bodyPr/>
          <a:lstStyle/>
          <a:p>
            <a:pPr>
              <a:buFont typeface="Wingdings" pitchFamily="2" charset="2"/>
              <a:buChar char="v"/>
            </a:pPr>
            <a:r>
              <a:rPr lang="en-US" sz="2400" dirty="0"/>
              <a:t>Frequency domain filter</a:t>
            </a:r>
          </a:p>
          <a:p>
            <a:pPr marL="0" indent="0">
              <a:buNone/>
            </a:pPr>
            <a:endParaRPr lang="en-US" dirty="0"/>
          </a:p>
        </p:txBody>
      </p:sp>
      <p:pic>
        <p:nvPicPr>
          <p:cNvPr id="6" name="Content Placeholder 3">
            <a:extLst>
              <a:ext uri="{FF2B5EF4-FFF2-40B4-BE49-F238E27FC236}">
                <a16:creationId xmlns:a16="http://schemas.microsoft.com/office/drawing/2014/main" id="{AEA75A05-453E-CB48-8826-03DD646A2E26}"/>
              </a:ext>
            </a:extLst>
          </p:cNvPr>
          <p:cNvPicPr>
            <a:picLocks noChangeAspect="1"/>
          </p:cNvPicPr>
          <p:nvPr/>
        </p:nvPicPr>
        <p:blipFill>
          <a:blip r:embed="rId3"/>
          <a:stretch>
            <a:fillRect/>
          </a:stretch>
        </p:blipFill>
        <p:spPr>
          <a:xfrm>
            <a:off x="5232662" y="2032339"/>
            <a:ext cx="6273538" cy="3810899"/>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2EC1F44-1887-8540-AFD3-5C2DE61CAD03}"/>
                  </a:ext>
                </a:extLst>
              </p:cNvPr>
              <p:cNvSpPr txBox="1"/>
              <p:nvPr/>
            </p:nvSpPr>
            <p:spPr>
              <a:xfrm>
                <a:off x="1321202" y="3069959"/>
                <a:ext cx="3222485" cy="7180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l-GR" sz="2400" i="1" smtClean="0">
                              <a:latin typeface="Cambria Math" panose="02040503050406030204" pitchFamily="18" charset="0"/>
                              <a:ea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Ω</m:t>
                          </m:r>
                        </m:e>
                        <m:sub>
                          <m:r>
                            <a:rPr lang="en-US" sz="2400" b="0" i="1" smtClean="0">
                              <a:latin typeface="Cambria Math" panose="02040503050406030204" pitchFamily="18" charset="0"/>
                              <a:ea typeface="Cambria Math" panose="02040503050406030204" pitchFamily="18" charset="0"/>
                            </a:rPr>
                            <m:t>𝑥</m:t>
                          </m:r>
                        </m:sub>
                        <m:sup>
                          <m:r>
                            <a:rPr lang="en-US" sz="2400" b="0" i="1" smtClean="0">
                              <a:latin typeface="Cambria Math" panose="02040503050406030204" pitchFamily="18" charset="0"/>
                              <a:ea typeface="Cambria Math" panose="02040503050406030204" pitchFamily="18" charset="0"/>
                            </a:rPr>
                            <m:t>𝑓</m:t>
                          </m:r>
                        </m:sup>
                      </m:sSubSup>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min</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sSubSup>
                            <m:sSubSupPr>
                              <m:ctrlPr>
                                <a:rPr lang="el-GR" sz="2400" i="1">
                                  <a:latin typeface="Cambria Math" panose="02040503050406030204" pitchFamily="18" charset="0"/>
                                  <a:ea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Ω</m:t>
                              </m:r>
                            </m:e>
                            <m:sub>
                              <m:r>
                                <a:rPr lang="en-US" sz="2400" b="0" i="1" smtClean="0">
                                  <a:latin typeface="Cambria Math" panose="02040503050406030204" pitchFamily="18" charset="0"/>
                                  <a:ea typeface="Cambria Math" panose="02040503050406030204" pitchFamily="18" charset="0"/>
                                </a:rPr>
                                <m:t>𝐿</m:t>
                              </m:r>
                            </m:sub>
                            <m:sup>
                              <m:r>
                                <a:rPr lang="en-US" sz="2400" b="0" i="1" smtClean="0">
                                  <a:latin typeface="Cambria Math" panose="02040503050406030204" pitchFamily="18" charset="0"/>
                                  <a:ea typeface="Cambria Math" panose="02040503050406030204" pitchFamily="18" charset="0"/>
                                </a:rPr>
                                <m:t>𝑚𝑎𝑥</m:t>
                              </m:r>
                            </m:sup>
                          </m:sSubSup>
                        </m:num>
                        <m:den>
                          <m:r>
                            <a:rPr lang="en-US" sz="2400" b="0" i="1" smtClean="0">
                              <a:latin typeface="Cambria Math" panose="02040503050406030204" pitchFamily="18" charset="0"/>
                              <a:ea typeface="Cambria Math" panose="02040503050406030204" pitchFamily="18" charset="0"/>
                            </a:rPr>
                            <m:t>𝑠</m:t>
                          </m:r>
                          <m:r>
                            <a:rPr lang="en-US" sz="2400" b="0" i="1" smtClean="0">
                              <a:latin typeface="Cambria Math" panose="02040503050406030204" pitchFamily="18" charset="0"/>
                              <a:ea typeface="Cambria Math" panose="02040503050406030204" pitchFamily="18" charset="0"/>
                            </a:rPr>
                            <m:t>2</m:t>
                          </m:r>
                        </m:den>
                      </m:f>
                      <m:r>
                        <a:rPr lang="en-US" sz="2400" b="0" i="1" smtClean="0">
                          <a:latin typeface="Cambria Math" panose="02040503050406030204" pitchFamily="18" charset="0"/>
                          <a:ea typeface="Cambria Math" panose="02040503050406030204" pitchFamily="18" charset="0"/>
                        </a:rPr>
                        <m:t> ,</m:t>
                      </m:r>
                      <m:sSubSup>
                        <m:sSubSupPr>
                          <m:ctrlPr>
                            <a:rPr lang="el-GR" sz="2400" i="1">
                              <a:latin typeface="Cambria Math" panose="02040503050406030204" pitchFamily="18" charset="0"/>
                              <a:ea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Ω</m:t>
                          </m:r>
                        </m:e>
                        <m:sub>
                          <m:r>
                            <a:rPr lang="en-US" sz="2400" i="1">
                              <a:latin typeface="Cambria Math" panose="02040503050406030204" pitchFamily="18" charset="0"/>
                              <a:ea typeface="Cambria Math" panose="02040503050406030204" pitchFamily="18" charset="0"/>
                            </a:rPr>
                            <m:t>𝑥</m:t>
                          </m:r>
                        </m:sub>
                        <m:sup>
                          <m:r>
                            <a:rPr lang="en-US" sz="2400" b="0" i="1" smtClean="0">
                              <a:latin typeface="Cambria Math" panose="02040503050406030204" pitchFamily="18" charset="0"/>
                              <a:ea typeface="Cambria Math" panose="02040503050406030204" pitchFamily="18" charset="0"/>
                            </a:rPr>
                            <m:t>𝑚𝑎𝑥</m:t>
                          </m:r>
                        </m:sup>
                      </m:sSubSup>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3" name="TextBox 2">
                <a:extLst>
                  <a:ext uri="{FF2B5EF4-FFF2-40B4-BE49-F238E27FC236}">
                    <a16:creationId xmlns:a16="http://schemas.microsoft.com/office/drawing/2014/main" id="{E2EC1F44-1887-8540-AFD3-5C2DE61CAD03}"/>
                  </a:ext>
                </a:extLst>
              </p:cNvPr>
              <p:cNvSpPr txBox="1">
                <a:spLocks noRot="1" noChangeAspect="1" noMove="1" noResize="1" noEditPoints="1" noAdjustHandles="1" noChangeArrowheads="1" noChangeShapeType="1" noTextEdit="1"/>
              </p:cNvSpPr>
              <p:nvPr/>
            </p:nvSpPr>
            <p:spPr>
              <a:xfrm>
                <a:off x="1321202" y="3069959"/>
                <a:ext cx="3222485" cy="718082"/>
              </a:xfrm>
              <a:prstGeom prst="rect">
                <a:avLst/>
              </a:prstGeom>
              <a:blipFill>
                <a:blip r:embed="rId4"/>
                <a:stretch>
                  <a:fillRect l="-1569" r="-2353"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AF57925-792B-E149-8981-D9061A534D4A}"/>
                  </a:ext>
                </a:extLst>
              </p:cNvPr>
              <p:cNvSpPr/>
              <p:nvPr/>
            </p:nvSpPr>
            <p:spPr>
              <a:xfrm>
                <a:off x="1223563" y="4377922"/>
                <a:ext cx="1735668" cy="5681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l-GR" sz="2400" i="1" smtClean="0">
                              <a:latin typeface="Cambria Math" panose="02040503050406030204" pitchFamily="18" charset="0"/>
                              <a:ea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Ω</m:t>
                          </m:r>
                        </m:e>
                        <m:sub>
                          <m:r>
                            <a:rPr lang="en-US" sz="2400" b="0" i="1" smtClean="0">
                              <a:latin typeface="Cambria Math" panose="02040503050406030204" pitchFamily="18" charset="0"/>
                              <a:ea typeface="Cambria Math" panose="02040503050406030204" pitchFamily="18" charset="0"/>
                            </a:rPr>
                            <m:t>𝑦</m:t>
                          </m:r>
                        </m:sub>
                        <m:sup>
                          <m:r>
                            <a:rPr lang="en-US" sz="2400" b="0" i="1" smtClean="0">
                              <a:latin typeface="Cambria Math" panose="02040503050406030204" pitchFamily="18" charset="0"/>
                              <a:ea typeface="Cambria Math" panose="02040503050406030204" pitchFamily="18" charset="0"/>
                            </a:rPr>
                            <m:t>𝑓</m:t>
                          </m:r>
                        </m:sup>
                      </m:sSubSup>
                      <m:r>
                        <a:rPr lang="en-US" sz="2400" b="0" i="1" smtClean="0">
                          <a:latin typeface="Cambria Math" panose="02040503050406030204" pitchFamily="18" charset="0"/>
                          <a:ea typeface="Cambria Math" panose="02040503050406030204" pitchFamily="18" charset="0"/>
                        </a:rPr>
                        <m:t>=</m:t>
                      </m:r>
                      <m:sSubSup>
                        <m:sSubSupPr>
                          <m:ctrlPr>
                            <a:rPr lang="el-GR" sz="2400" i="1">
                              <a:latin typeface="Cambria Math" panose="02040503050406030204" pitchFamily="18" charset="0"/>
                              <a:ea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Ω</m:t>
                          </m:r>
                        </m:e>
                        <m:sub>
                          <m:r>
                            <a:rPr lang="en-US" sz="2400" b="0" i="1" smtClean="0">
                              <a:latin typeface="Cambria Math" panose="02040503050406030204" pitchFamily="18" charset="0"/>
                              <a:ea typeface="Cambria Math" panose="02040503050406030204" pitchFamily="18" charset="0"/>
                            </a:rPr>
                            <m:t>𝐿</m:t>
                          </m:r>
                        </m:sub>
                        <m:sup>
                          <m:r>
                            <a:rPr lang="en-US" sz="2400" b="0" i="1" smtClean="0">
                              <a:latin typeface="Cambria Math" panose="02040503050406030204" pitchFamily="18" charset="0"/>
                              <a:ea typeface="Cambria Math" panose="02040503050406030204" pitchFamily="18" charset="0"/>
                            </a:rPr>
                            <m:t>𝑚𝑎𝑥</m:t>
                          </m:r>
                        </m:sup>
                      </m:sSubSup>
                    </m:oMath>
                  </m:oMathPara>
                </a14:m>
                <a:endParaRPr lang="en-US" sz="2400" dirty="0"/>
              </a:p>
            </p:txBody>
          </p:sp>
        </mc:Choice>
        <mc:Fallback xmlns="">
          <p:sp>
            <p:nvSpPr>
              <p:cNvPr id="4" name="Rectangle 3">
                <a:extLst>
                  <a:ext uri="{FF2B5EF4-FFF2-40B4-BE49-F238E27FC236}">
                    <a16:creationId xmlns:a16="http://schemas.microsoft.com/office/drawing/2014/main" id="{EAF57925-792B-E149-8981-D9061A534D4A}"/>
                  </a:ext>
                </a:extLst>
              </p:cNvPr>
              <p:cNvSpPr>
                <a:spLocks noRot="1" noChangeAspect="1" noMove="1" noResize="1" noEditPoints="1" noAdjustHandles="1" noChangeArrowheads="1" noChangeShapeType="1" noTextEdit="1"/>
              </p:cNvSpPr>
              <p:nvPr/>
            </p:nvSpPr>
            <p:spPr>
              <a:xfrm>
                <a:off x="1223563" y="4377922"/>
                <a:ext cx="1735668" cy="568104"/>
              </a:xfrm>
              <a:prstGeom prst="rect">
                <a:avLst/>
              </a:prstGeom>
              <a:blipFill>
                <a:blip r:embed="rId5"/>
                <a:stretch>
                  <a:fillRect b="-444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D6E1BE0-8D1B-DA46-B790-2101613ADA5F}"/>
              </a:ext>
            </a:extLst>
          </p:cNvPr>
          <p:cNvSpPr txBox="1"/>
          <p:nvPr/>
        </p:nvSpPr>
        <p:spPr>
          <a:xfrm>
            <a:off x="2109216" y="6168112"/>
            <a:ext cx="7973568" cy="369332"/>
          </a:xfrm>
          <a:prstGeom prst="rect">
            <a:avLst/>
          </a:prstGeom>
          <a:noFill/>
        </p:spPr>
        <p:txBody>
          <a:bodyPr wrap="square" rtlCol="0">
            <a:spAutoFit/>
          </a:bodyPr>
          <a:lstStyle/>
          <a:p>
            <a:r>
              <a:rPr lang="en-US" dirty="0"/>
              <a:t>http://</a:t>
            </a:r>
            <a:r>
              <a:rPr lang="en-US" dirty="0" err="1"/>
              <a:t>cseweb.ucsd.edu</a:t>
            </a:r>
            <a:r>
              <a:rPr lang="en-US" dirty="0"/>
              <a:t>/~</a:t>
            </a:r>
            <a:r>
              <a:rPr lang="en-US" dirty="0" err="1"/>
              <a:t>viscomp</a:t>
            </a:r>
            <a:r>
              <a:rPr lang="en-US" dirty="0"/>
              <a:t>/classes/cse274/fa18/papers/a163-mehta.pdf</a:t>
            </a:r>
          </a:p>
        </p:txBody>
      </p:sp>
    </p:spTree>
    <p:extLst>
      <p:ext uri="{BB962C8B-B14F-4D97-AF65-F5344CB8AC3E}">
        <p14:creationId xmlns:p14="http://schemas.microsoft.com/office/powerpoint/2010/main" val="96568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95C78-3165-2A47-ADB9-378B57E54FCC}"/>
              </a:ext>
            </a:extLst>
          </p:cNvPr>
          <p:cNvSpPr>
            <a:spLocks noGrp="1"/>
          </p:cNvSpPr>
          <p:nvPr>
            <p:ph type="title"/>
          </p:nvPr>
        </p:nvSpPr>
        <p:spPr/>
        <p:txBody>
          <a:bodyPr/>
          <a:lstStyle/>
          <a:p>
            <a:r>
              <a:rPr lang="en-US" dirty="0"/>
              <a:t>Axis-aligned filtering</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031B419-55D1-8C4B-8B13-ECF5DF6CEFAA}"/>
                  </a:ext>
                </a:extLst>
              </p:cNvPr>
              <p:cNvSpPr>
                <a:spLocks noGrp="1"/>
              </p:cNvSpPr>
              <p:nvPr>
                <p:ph idx="1"/>
              </p:nvPr>
            </p:nvSpPr>
            <p:spPr>
              <a:xfrm>
                <a:off x="795528" y="1604433"/>
                <a:ext cx="10131425" cy="3649133"/>
              </a:xfrm>
            </p:spPr>
            <p:txBody>
              <a:bodyPr>
                <a:normAutofit/>
              </a:bodyPr>
              <a:lstStyle/>
              <a:p>
                <a:pPr>
                  <a:buFont typeface="Wingdings" pitchFamily="2" charset="2"/>
                  <a:buChar char="v"/>
                </a:pPr>
                <a:r>
                  <a:rPr lang="en-US" sz="2400" dirty="0"/>
                  <a:t>Back to spatial domain filter</a:t>
                </a:r>
              </a:p>
              <a:p>
                <a:pPr marL="0" indent="0">
                  <a:buNone/>
                </a:pPr>
                <a:r>
                  <a:rPr lang="en-US" sz="2000" dirty="0"/>
                  <a:t>	</a:t>
                </a:r>
                <a:r>
                  <a:rPr lang="en-US" altLang="zh-Hans" sz="2000" dirty="0"/>
                  <a:t>—</a:t>
                </a:r>
                <a:r>
                  <a:rPr lang="zh-Hans" altLang="en-US" sz="2000" dirty="0"/>
                  <a:t> </a:t>
                </a:r>
                <a:r>
                  <a:rPr lang="en-US" altLang="zh-Hans" sz="2000" dirty="0"/>
                  <a:t>Decoupling of filtering over spatial x and light y dimensions</a:t>
                </a:r>
              </a:p>
              <a:p>
                <a:pPr marL="0" indent="0" algn="ctr">
                  <a:buNone/>
                </a:pPr>
                <a14:m>
                  <m:oMath xmlns:m="http://schemas.openxmlformats.org/officeDocument/2006/math">
                    <m:r>
                      <a:rPr lang="en-US" altLang="zh-Hans" sz="2000" i="1" smtClean="0">
                        <a:latin typeface="Cambria Math" panose="02040503050406030204" pitchFamily="18" charset="0"/>
                        <a:ea typeface="Cambria Math" panose="02040503050406030204" pitchFamily="18" charset="0"/>
                      </a:rPr>
                      <m:t>𝛽</m:t>
                    </m:r>
                    <m:d>
                      <m:dPr>
                        <m:ctrlPr>
                          <a:rPr lang="en-US" altLang="zh-Hans" sz="2000" b="0" i="1" smtClean="0">
                            <a:latin typeface="Cambria Math" panose="02040503050406030204" pitchFamily="18" charset="0"/>
                            <a:ea typeface="Cambria Math" panose="02040503050406030204" pitchFamily="18" charset="0"/>
                          </a:rPr>
                        </m:ctrlPr>
                      </m:dPr>
                      <m:e>
                        <m:r>
                          <a:rPr lang="en-US" altLang="zh-Hans" sz="2000" b="0" i="1" smtClean="0">
                            <a:latin typeface="Cambria Math" panose="02040503050406030204" pitchFamily="18" charset="0"/>
                            <a:ea typeface="Cambria Math" panose="02040503050406030204" pitchFamily="18" charset="0"/>
                          </a:rPr>
                          <m:t>𝑥</m:t>
                        </m:r>
                      </m:e>
                    </m:d>
                    <m:r>
                      <a:rPr lang="en-US" altLang="zh-Hans" sz="2000" b="0" i="1" smtClean="0">
                        <a:latin typeface="Cambria Math" panose="02040503050406030204" pitchFamily="18" charset="0"/>
                        <a:ea typeface="Cambria Math" panose="02040503050406030204" pitchFamily="18" charset="0"/>
                      </a:rPr>
                      <m:t>=</m:t>
                    </m:r>
                    <m:f>
                      <m:fPr>
                        <m:ctrlPr>
                          <a:rPr lang="en-US" altLang="zh-Hans" sz="2000" b="0" i="1" smtClean="0">
                            <a:latin typeface="Cambria Math" panose="02040503050406030204" pitchFamily="18" charset="0"/>
                            <a:ea typeface="Cambria Math" panose="02040503050406030204" pitchFamily="18" charset="0"/>
                          </a:rPr>
                        </m:ctrlPr>
                      </m:fPr>
                      <m:num>
                        <m:r>
                          <a:rPr lang="en-US" altLang="zh-Hans" sz="2000" b="0" i="1" smtClean="0">
                            <a:latin typeface="Cambria Math" panose="02040503050406030204" pitchFamily="18" charset="0"/>
                            <a:ea typeface="Cambria Math" panose="02040503050406030204" pitchFamily="18" charset="0"/>
                          </a:rPr>
                          <m:t>1</m:t>
                        </m:r>
                      </m:num>
                      <m:den>
                        <m:sSub>
                          <m:sSubPr>
                            <m:ctrlPr>
                              <a:rPr lang="en-US" altLang="zh-Hans" sz="2000" b="0" i="1" smtClean="0">
                                <a:latin typeface="Cambria Math" panose="02040503050406030204" pitchFamily="18" charset="0"/>
                                <a:ea typeface="Cambria Math" panose="02040503050406030204" pitchFamily="18" charset="0"/>
                              </a:rPr>
                            </m:ctrlPr>
                          </m:sSubPr>
                          <m:e>
                            <m:r>
                              <m:rPr>
                                <m:sty m:val="p"/>
                              </m:rPr>
                              <a:rPr lang="el-GR" altLang="zh-Hans" sz="2000" b="0" i="1" smtClean="0">
                                <a:latin typeface="Cambria Math" panose="02040503050406030204" pitchFamily="18" charset="0"/>
                                <a:ea typeface="Cambria Math" panose="02040503050406030204" pitchFamily="18" charset="0"/>
                              </a:rPr>
                              <m:t>Ω</m:t>
                            </m:r>
                          </m:e>
                          <m:sub>
                            <m:r>
                              <a:rPr lang="en-US" altLang="zh-Hans" sz="2000" b="0" i="1" smtClean="0">
                                <a:latin typeface="Cambria Math" panose="02040503050406030204" pitchFamily="18" charset="0"/>
                                <a:ea typeface="Cambria Math" panose="02040503050406030204" pitchFamily="18" charset="0"/>
                              </a:rPr>
                              <m:t>𝑥</m:t>
                            </m:r>
                          </m:sub>
                        </m:sSub>
                      </m:den>
                    </m:f>
                  </m:oMath>
                </a14:m>
                <a:r>
                  <a:rPr lang="en-US" altLang="zh-Hans" sz="2000" dirty="0"/>
                  <a:t>      </a:t>
                </a:r>
                <a14:m>
                  <m:oMath xmlns:m="http://schemas.openxmlformats.org/officeDocument/2006/math">
                    <m:r>
                      <a:rPr lang="en-US" altLang="zh-Hans" sz="2000" i="1" dirty="0" smtClean="0">
                        <a:latin typeface="Cambria Math" panose="02040503050406030204" pitchFamily="18" charset="0"/>
                        <a:ea typeface="Cambria Math" panose="02040503050406030204" pitchFamily="18" charset="0"/>
                      </a:rPr>
                      <m:t>𝛾</m:t>
                    </m:r>
                    <m:d>
                      <m:dPr>
                        <m:ctrlPr>
                          <a:rPr lang="en-US" altLang="zh-Hans" sz="2000" b="0" i="1" dirty="0" smtClean="0">
                            <a:latin typeface="Cambria Math" panose="02040503050406030204" pitchFamily="18" charset="0"/>
                            <a:ea typeface="Cambria Math" panose="02040503050406030204" pitchFamily="18" charset="0"/>
                          </a:rPr>
                        </m:ctrlPr>
                      </m:dPr>
                      <m:e>
                        <m:r>
                          <a:rPr lang="en-US" altLang="zh-Hans" sz="2000" b="0" i="1" dirty="0" smtClean="0">
                            <a:latin typeface="Cambria Math" panose="02040503050406030204" pitchFamily="18" charset="0"/>
                            <a:ea typeface="Cambria Math" panose="02040503050406030204" pitchFamily="18" charset="0"/>
                          </a:rPr>
                          <m:t>𝑦</m:t>
                        </m:r>
                      </m:e>
                    </m:d>
                    <m:r>
                      <a:rPr lang="en-US" altLang="zh-Hans" sz="2000" b="0" i="1" dirty="0" smtClean="0">
                        <a:latin typeface="Cambria Math" panose="02040503050406030204" pitchFamily="18" charset="0"/>
                        <a:ea typeface="Cambria Math" panose="02040503050406030204" pitchFamily="18" charset="0"/>
                      </a:rPr>
                      <m:t>=</m:t>
                    </m:r>
                  </m:oMath>
                </a14:m>
                <a:r>
                  <a:rPr lang="en-US" altLang="zh-Hans" sz="2000" dirty="0">
                    <a:ea typeface="Cambria Math" panose="02040503050406030204" pitchFamily="18" charset="0"/>
                  </a:rPr>
                  <a:t> </a:t>
                </a:r>
                <a14:m>
                  <m:oMath xmlns:m="http://schemas.openxmlformats.org/officeDocument/2006/math">
                    <m:f>
                      <m:fPr>
                        <m:ctrlPr>
                          <a:rPr lang="en-US" altLang="zh-Hans" sz="2000" i="1">
                            <a:latin typeface="Cambria Math" panose="02040503050406030204" pitchFamily="18" charset="0"/>
                            <a:ea typeface="Cambria Math" panose="02040503050406030204" pitchFamily="18" charset="0"/>
                          </a:rPr>
                        </m:ctrlPr>
                      </m:fPr>
                      <m:num>
                        <m:r>
                          <a:rPr lang="en-US" altLang="zh-Hans" sz="2000" i="1">
                            <a:latin typeface="Cambria Math" panose="02040503050406030204" pitchFamily="18" charset="0"/>
                            <a:ea typeface="Cambria Math" panose="02040503050406030204" pitchFamily="18" charset="0"/>
                          </a:rPr>
                          <m:t>1</m:t>
                        </m:r>
                      </m:num>
                      <m:den>
                        <m:sSub>
                          <m:sSubPr>
                            <m:ctrlPr>
                              <a:rPr lang="en-US" altLang="zh-Hans" sz="2000" i="1">
                                <a:latin typeface="Cambria Math" panose="02040503050406030204" pitchFamily="18" charset="0"/>
                                <a:ea typeface="Cambria Math" panose="02040503050406030204" pitchFamily="18" charset="0"/>
                              </a:rPr>
                            </m:ctrlPr>
                          </m:sSubPr>
                          <m:e>
                            <m:r>
                              <m:rPr>
                                <m:sty m:val="p"/>
                              </m:rPr>
                              <a:rPr lang="el-GR" altLang="zh-Hans" sz="2000" i="1">
                                <a:latin typeface="Cambria Math" panose="02040503050406030204" pitchFamily="18" charset="0"/>
                                <a:ea typeface="Cambria Math" panose="02040503050406030204" pitchFamily="18" charset="0"/>
                              </a:rPr>
                              <m:t>Ω</m:t>
                            </m:r>
                          </m:e>
                          <m:sub>
                            <m:r>
                              <a:rPr lang="en-US" altLang="zh-Hans" sz="2000" b="0" i="1" smtClean="0">
                                <a:latin typeface="Cambria Math" panose="02040503050406030204" pitchFamily="18" charset="0"/>
                                <a:ea typeface="Cambria Math" panose="02040503050406030204" pitchFamily="18" charset="0"/>
                              </a:rPr>
                              <m:t>𝑦</m:t>
                            </m:r>
                          </m:sub>
                        </m:sSub>
                      </m:den>
                    </m:f>
                  </m:oMath>
                </a14:m>
                <a:endParaRPr lang="en-US" altLang="zh-Hans" sz="2000" dirty="0"/>
              </a:p>
              <a:p>
                <a:pPr marL="0" indent="0">
                  <a:buNone/>
                </a:pPr>
                <a:r>
                  <a:rPr lang="en-US" sz="2000" dirty="0"/>
                  <a:t>	</a:t>
                </a:r>
                <a:r>
                  <a:rPr lang="en-US" altLang="zh-Hans" sz="2000" dirty="0"/>
                  <a:t>—</a:t>
                </a:r>
                <a:r>
                  <a:rPr lang="zh-Hans" altLang="en-US" sz="2000" dirty="0"/>
                  <a:t> </a:t>
                </a:r>
                <a:r>
                  <a:rPr lang="en-US" altLang="zh-Hans" sz="2000" dirty="0"/>
                  <a:t>The filter in the y dimension integrates against the light source </a:t>
                </a:r>
                <a14:m>
                  <m:oMath xmlns:m="http://schemas.openxmlformats.org/officeDocument/2006/math">
                    <m:r>
                      <a:rPr lang="en-US" altLang="zh-Hans" sz="2000" b="0" i="1" smtClean="0">
                        <a:latin typeface="Cambria Math" panose="02040503050406030204" pitchFamily="18" charset="0"/>
                      </a:rPr>
                      <m:t>𝑙</m:t>
                    </m:r>
                    <m:r>
                      <a:rPr lang="en-US" altLang="zh-Hans" sz="2000" b="0" i="1" smtClean="0">
                        <a:latin typeface="Cambria Math" panose="02040503050406030204" pitchFamily="18" charset="0"/>
                      </a:rPr>
                      <m:t>(</m:t>
                    </m:r>
                    <m:r>
                      <a:rPr lang="en-US" altLang="zh-Hans" sz="2000" b="0" i="1" smtClean="0">
                        <a:latin typeface="Cambria Math" panose="02040503050406030204" pitchFamily="18" charset="0"/>
                      </a:rPr>
                      <m:t>𝑦</m:t>
                    </m:r>
                    <m:r>
                      <a:rPr lang="en-US" altLang="zh-Hans" sz="2000" b="0" i="1" smtClean="0">
                        <a:latin typeface="Cambria Math" panose="02040503050406030204" pitchFamily="18" charset="0"/>
                      </a:rPr>
                      <m:t>)</m:t>
                    </m:r>
                  </m:oMath>
                </a14:m>
                <a:endParaRPr lang="en-US" sz="2000" dirty="0"/>
              </a:p>
              <a:p>
                <a:pPr marL="0" indent="0">
                  <a:buNone/>
                </a:pPr>
                <a:r>
                  <a:rPr lang="en-US" sz="2000" dirty="0"/>
                  <a:t>	</a:t>
                </a:r>
                <a:r>
                  <a:rPr lang="en-US" altLang="zh-Hans" sz="2000" dirty="0"/>
                  <a:t>—</a:t>
                </a:r>
                <a:r>
                  <a:rPr lang="zh-Hans" altLang="en-US" sz="2000" dirty="0"/>
                  <a:t> </a:t>
                </a:r>
                <a:r>
                  <a:rPr lang="en-US" altLang="zh-Hans" sz="2000" dirty="0"/>
                  <a:t>Apply x filter only in the spatial dimensions</a:t>
                </a:r>
              </a:p>
              <a:p>
                <a:pPr marL="0" indent="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𝜔</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e>
                          </m:rad>
                          <m:r>
                            <a:rPr lang="en-US" sz="2000" i="1">
                              <a:latin typeface="Cambria Math" panose="02040503050406030204" pitchFamily="18" charset="0"/>
                              <a:ea typeface="Cambria Math" panose="02040503050406030204" pitchFamily="18" charset="0"/>
                            </a:rPr>
                            <m:t>𝛽</m:t>
                          </m:r>
                        </m:den>
                      </m:f>
                      <m:r>
                        <m:rPr>
                          <m:sty m:val="p"/>
                        </m:rPr>
                        <a:rPr lang="en-US" sz="2000" b="0" i="0" smtClean="0">
                          <a:latin typeface="Cambria Math" panose="02040503050406030204" pitchFamily="18" charset="0"/>
                          <a:ea typeface="Cambria Math" panose="02040503050406030204" pitchFamily="18" charset="0"/>
                        </a:rPr>
                        <m:t>exp</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r>
                                <a:rPr lang="en-US" sz="2000" i="1">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num>
                        <m:den>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𝛽</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5" name="Content Placeholder 4">
                <a:extLst>
                  <a:ext uri="{FF2B5EF4-FFF2-40B4-BE49-F238E27FC236}">
                    <a16:creationId xmlns:a16="http://schemas.microsoft.com/office/drawing/2014/main" id="{D031B419-55D1-8C4B-8B13-ECF5DF6CEFAA}"/>
                  </a:ext>
                </a:extLst>
              </p:cNvPr>
              <p:cNvSpPr>
                <a:spLocks noGrp="1" noRot="1" noChangeAspect="1" noMove="1" noResize="1" noEditPoints="1" noAdjustHandles="1" noChangeArrowheads="1" noChangeShapeType="1" noTextEdit="1"/>
              </p:cNvSpPr>
              <p:nvPr>
                <p:ph idx="1"/>
              </p:nvPr>
            </p:nvSpPr>
            <p:spPr>
              <a:xfrm>
                <a:off x="795528" y="1604433"/>
                <a:ext cx="10131425" cy="3649133"/>
              </a:xfrm>
              <a:blipFill>
                <a:blip r:embed="rId3"/>
                <a:stretch>
                  <a:fillRect l="-752"/>
                </a:stretch>
              </a:blipFill>
            </p:spPr>
            <p:txBody>
              <a:bodyPr/>
              <a:lstStyle/>
              <a:p>
                <a:r>
                  <a:rPr lang="en-US">
                    <a:noFill/>
                  </a:rPr>
                  <a:t> </a:t>
                </a:r>
              </a:p>
            </p:txBody>
          </p:sp>
        </mc:Fallback>
      </mc:AlternateContent>
    </p:spTree>
    <p:extLst>
      <p:ext uri="{BB962C8B-B14F-4D97-AF65-F5344CB8AC3E}">
        <p14:creationId xmlns:p14="http://schemas.microsoft.com/office/powerpoint/2010/main" val="3686711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8C6B50-2D1C-D546-AE75-6942690F5BF5}"/>
              </a:ext>
            </a:extLst>
          </p:cNvPr>
          <p:cNvSpPr/>
          <p:nvPr/>
        </p:nvSpPr>
        <p:spPr>
          <a:xfrm>
            <a:off x="3565055" y="2624452"/>
            <a:ext cx="5411520" cy="930117"/>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02495C78-3165-2A47-ADB9-378B57E54FCC}"/>
              </a:ext>
            </a:extLst>
          </p:cNvPr>
          <p:cNvSpPr>
            <a:spLocks noGrp="1"/>
          </p:cNvSpPr>
          <p:nvPr>
            <p:ph type="title"/>
          </p:nvPr>
        </p:nvSpPr>
        <p:spPr/>
        <p:txBody>
          <a:bodyPr/>
          <a:lstStyle/>
          <a:p>
            <a:r>
              <a:rPr lang="en-US" dirty="0"/>
              <a:t>Axis-aligned filtering</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031B419-55D1-8C4B-8B13-ECF5DF6CEFAA}"/>
                  </a:ext>
                </a:extLst>
              </p:cNvPr>
              <p:cNvSpPr>
                <a:spLocks noGrp="1"/>
              </p:cNvSpPr>
              <p:nvPr>
                <p:ph idx="1"/>
              </p:nvPr>
            </p:nvSpPr>
            <p:spPr>
              <a:xfrm>
                <a:off x="685800" y="922867"/>
                <a:ext cx="10131425" cy="3649133"/>
              </a:xfrm>
            </p:spPr>
            <p:txBody>
              <a:bodyPr>
                <a:normAutofit/>
              </a:bodyPr>
              <a:lstStyle/>
              <a:p>
                <a:pPr marL="0" indent="0" algn="ctr">
                  <a:buNone/>
                </a:pPr>
                <a:endParaRPr lang="en-US" sz="2400" dirty="0"/>
              </a:p>
              <a:p>
                <a:pPr marL="0" indent="0" algn="ctr">
                  <a:buNone/>
                </a:pPr>
                <a14:m>
                  <m:oMath xmlns:m="http://schemas.openxmlformats.org/officeDocument/2006/math">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sup>
                        </m:sSup>
                      </m:sub>
                      <m:sup/>
                      <m:e>
                        <m:nary>
                          <m:naryPr>
                            <m:ctrlPr>
                              <a:rPr lang="en-US" sz="2400" i="1">
                                <a:latin typeface="Cambria Math" panose="02040503050406030204" pitchFamily="18" charset="0"/>
                              </a:rPr>
                            </m:ctrlPr>
                          </m:naryPr>
                          <m:sub>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m:t>
                                </m:r>
                              </m:sup>
                            </m:sSup>
                          </m:sub>
                          <m:sup/>
                          <m:e>
                            <m:r>
                              <a:rPr lang="en-US" sz="2400" i="1">
                                <a:latin typeface="Cambria Math" panose="02040503050406030204" pitchFamily="18" charset="0"/>
                              </a:rPr>
                              <m:t>𝑓</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𝑦</m:t>
                                </m:r>
                              </m:e>
                            </m:d>
                            <m:r>
                              <a:rPr lang="en-US" sz="2400" b="0" i="1" smtClean="0">
                                <a:latin typeface="Cambria Math" panose="02040503050406030204" pitchFamily="18" charset="0"/>
                              </a:rPr>
                              <m:t>𝑙</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d>
                            <m:r>
                              <a:rPr lang="en-US" sz="2400" b="0" i="1" smtClean="0">
                                <a:latin typeface="Cambria Math" panose="02040503050406030204" pitchFamily="18" charset="0"/>
                              </a:rPr>
                              <m:t>𝑑𝑦</m:t>
                            </m:r>
                          </m:e>
                        </m:nary>
                      </m:e>
                    </m:nary>
                  </m:oMath>
                </a14:m>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𝜔</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e>
                    </m:d>
                    <m:r>
                      <a:rPr lang="en-US" sz="2400" b="0" i="1" smtClean="0">
                        <a:latin typeface="Cambria Math" panose="02040503050406030204" pitchFamily="18" charset="0"/>
                        <a:ea typeface="Cambria Math" panose="02040503050406030204" pitchFamily="18" charset="0"/>
                      </a:rPr>
                      <m:t>𝑑</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sup>
                    </m:sSup>
                  </m:oMath>
                </a14:m>
                <a:endParaRPr lang="en-US" sz="2400" dirty="0"/>
              </a:p>
            </p:txBody>
          </p:sp>
        </mc:Choice>
        <mc:Fallback xmlns="">
          <p:sp>
            <p:nvSpPr>
              <p:cNvPr id="5" name="Content Placeholder 4">
                <a:extLst>
                  <a:ext uri="{FF2B5EF4-FFF2-40B4-BE49-F238E27FC236}">
                    <a16:creationId xmlns:a16="http://schemas.microsoft.com/office/drawing/2014/main" id="{D031B419-55D1-8C4B-8B13-ECF5DF6CEFAA}"/>
                  </a:ext>
                </a:extLst>
              </p:cNvPr>
              <p:cNvSpPr>
                <a:spLocks noGrp="1" noRot="1" noChangeAspect="1" noMove="1" noResize="1" noEditPoints="1" noAdjustHandles="1" noChangeArrowheads="1" noChangeShapeType="1" noTextEdit="1"/>
              </p:cNvSpPr>
              <p:nvPr>
                <p:ph idx="1"/>
              </p:nvPr>
            </p:nvSpPr>
            <p:spPr>
              <a:xfrm>
                <a:off x="685800" y="922867"/>
                <a:ext cx="10131425" cy="3649133"/>
              </a:xfrm>
              <a:blipFill>
                <a:blip r:embed="rId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2F5E4AFD-D6A4-E24A-B090-77747C517E56}"/>
              </a:ext>
            </a:extLst>
          </p:cNvPr>
          <p:cNvSpPr/>
          <p:nvPr/>
        </p:nvSpPr>
        <p:spPr>
          <a:xfrm>
            <a:off x="3985766" y="2734519"/>
            <a:ext cx="2363519" cy="694481"/>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4217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EC0E-C8B1-2145-B12A-51AB58327CB6}"/>
              </a:ext>
            </a:extLst>
          </p:cNvPr>
          <p:cNvSpPr>
            <a:spLocks noGrp="1"/>
          </p:cNvSpPr>
          <p:nvPr>
            <p:ph type="title"/>
          </p:nvPr>
        </p:nvSpPr>
        <p:spPr>
          <a:xfrm>
            <a:off x="685801" y="515332"/>
            <a:ext cx="10131425" cy="1456267"/>
          </a:xfrm>
        </p:spPr>
        <p:txBody>
          <a:bodyPr/>
          <a:lstStyle/>
          <a:p>
            <a:r>
              <a:rPr lang="en-US" dirty="0"/>
              <a:t>Overview</a:t>
            </a:r>
          </a:p>
        </p:txBody>
      </p:sp>
      <p:sp>
        <p:nvSpPr>
          <p:cNvPr id="3" name="Content Placeholder 2">
            <a:extLst>
              <a:ext uri="{FF2B5EF4-FFF2-40B4-BE49-F238E27FC236}">
                <a16:creationId xmlns:a16="http://schemas.microsoft.com/office/drawing/2014/main" id="{475A8CB3-478E-FD4C-B1EC-1EE9A871E6E2}"/>
              </a:ext>
            </a:extLst>
          </p:cNvPr>
          <p:cNvSpPr>
            <a:spLocks noGrp="1"/>
          </p:cNvSpPr>
          <p:nvPr>
            <p:ph idx="1"/>
          </p:nvPr>
        </p:nvSpPr>
        <p:spPr>
          <a:xfrm>
            <a:off x="1524787" y="1971599"/>
            <a:ext cx="10131425" cy="4106333"/>
          </a:xfrm>
        </p:spPr>
        <p:txBody>
          <a:bodyPr>
            <a:normAutofit lnSpcReduction="10000"/>
          </a:bodyPr>
          <a:lstStyle/>
          <a:p>
            <a:pPr>
              <a:buFont typeface="Wingdings" pitchFamily="2" charset="2"/>
              <a:buChar char="ü"/>
            </a:pPr>
            <a:r>
              <a:rPr lang="en-US" sz="2400" dirty="0"/>
              <a:t>Introduction</a:t>
            </a:r>
          </a:p>
          <a:p>
            <a:pPr>
              <a:buFont typeface="Wingdings" pitchFamily="2" charset="2"/>
              <a:buChar char="ü"/>
            </a:pPr>
            <a:r>
              <a:rPr lang="en-US" sz="2400" dirty="0"/>
              <a:t>Previous work</a:t>
            </a:r>
          </a:p>
          <a:p>
            <a:pPr>
              <a:buFont typeface="Wingdings" pitchFamily="2" charset="2"/>
              <a:buChar char="ü"/>
            </a:pPr>
            <a:r>
              <a:rPr lang="en-US" sz="2400" dirty="0"/>
              <a:t>Methods</a:t>
            </a:r>
          </a:p>
          <a:p>
            <a:pPr>
              <a:buFont typeface="Wingdings" pitchFamily="2" charset="2"/>
              <a:buChar char="ü"/>
            </a:pPr>
            <a:r>
              <a:rPr lang="en-US" sz="2400" dirty="0"/>
              <a:t>Axis-aligned filtering</a:t>
            </a:r>
          </a:p>
          <a:p>
            <a:pPr>
              <a:buFont typeface="Wingdings" pitchFamily="2" charset="2"/>
              <a:buChar char="Ø"/>
            </a:pPr>
            <a:r>
              <a:rPr lang="en-US" sz="2400" dirty="0"/>
              <a:t>Adaptive sampling</a:t>
            </a:r>
          </a:p>
          <a:p>
            <a:pPr>
              <a:buFont typeface="Courier New" panose="02070309020205020404" pitchFamily="49" charset="0"/>
              <a:buChar char="o"/>
            </a:pPr>
            <a:r>
              <a:rPr lang="en-US" sz="2400" dirty="0"/>
              <a:t>Results</a:t>
            </a:r>
          </a:p>
          <a:p>
            <a:pPr>
              <a:buFont typeface="Courier New" panose="02070309020205020404" pitchFamily="49" charset="0"/>
              <a:buChar char="o"/>
            </a:pPr>
            <a:r>
              <a:rPr lang="en-US" sz="2400" dirty="0"/>
              <a:t>Limitations</a:t>
            </a:r>
          </a:p>
          <a:p>
            <a:pPr>
              <a:buFont typeface="Courier New" panose="02070309020205020404" pitchFamily="49" charset="0"/>
              <a:buChar char="o"/>
            </a:pPr>
            <a:r>
              <a:rPr lang="en-US" sz="2400" dirty="0"/>
              <a:t>Contributions</a:t>
            </a:r>
          </a:p>
          <a:p>
            <a:pPr>
              <a:buFont typeface="Courier New" panose="02070309020205020404" pitchFamily="49" charset="0"/>
              <a:buChar char="o"/>
            </a:pPr>
            <a:r>
              <a:rPr lang="en-US" sz="2400" dirty="0"/>
              <a:t>Future work</a:t>
            </a:r>
          </a:p>
        </p:txBody>
      </p:sp>
    </p:spTree>
    <p:extLst>
      <p:ext uri="{BB962C8B-B14F-4D97-AF65-F5344CB8AC3E}">
        <p14:creationId xmlns:p14="http://schemas.microsoft.com/office/powerpoint/2010/main" val="1771693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0E393-942F-A940-B2D1-48096A2B2196}"/>
              </a:ext>
            </a:extLst>
          </p:cNvPr>
          <p:cNvSpPr>
            <a:spLocks noGrp="1"/>
          </p:cNvSpPr>
          <p:nvPr>
            <p:ph type="title"/>
          </p:nvPr>
        </p:nvSpPr>
        <p:spPr/>
        <p:txBody>
          <a:bodyPr/>
          <a:lstStyle/>
          <a:p>
            <a:r>
              <a:rPr lang="en-US" dirty="0"/>
              <a:t>Adaptive sampling</a:t>
            </a:r>
          </a:p>
        </p:txBody>
      </p:sp>
      <p:pic>
        <p:nvPicPr>
          <p:cNvPr id="4" name="Content Placeholder 3">
            <a:extLst>
              <a:ext uri="{FF2B5EF4-FFF2-40B4-BE49-F238E27FC236}">
                <a16:creationId xmlns:a16="http://schemas.microsoft.com/office/drawing/2014/main" id="{033D97D1-015C-A94F-B922-A153DCE13079}"/>
              </a:ext>
            </a:extLst>
          </p:cNvPr>
          <p:cNvPicPr>
            <a:picLocks noGrp="1" noChangeAspect="1"/>
          </p:cNvPicPr>
          <p:nvPr>
            <p:ph idx="1"/>
          </p:nvPr>
        </p:nvPicPr>
        <p:blipFill>
          <a:blip r:embed="rId3"/>
          <a:stretch>
            <a:fillRect/>
          </a:stretch>
        </p:blipFill>
        <p:spPr>
          <a:xfrm>
            <a:off x="6183984" y="2055772"/>
            <a:ext cx="5681874" cy="3292515"/>
          </a:xfrm>
          <a:prstGeom prst="rect">
            <a:avLst/>
          </a:prstGeom>
        </p:spPr>
      </p:pic>
      <p:pic>
        <p:nvPicPr>
          <p:cNvPr id="6" name="Picture 5">
            <a:extLst>
              <a:ext uri="{FF2B5EF4-FFF2-40B4-BE49-F238E27FC236}">
                <a16:creationId xmlns:a16="http://schemas.microsoft.com/office/drawing/2014/main" id="{E27E39A4-AB85-0547-8AAD-E0C8922524CE}"/>
              </a:ext>
            </a:extLst>
          </p:cNvPr>
          <p:cNvPicPr>
            <a:picLocks noChangeAspect="1"/>
          </p:cNvPicPr>
          <p:nvPr/>
        </p:nvPicPr>
        <p:blipFill>
          <a:blip r:embed="rId4"/>
          <a:stretch>
            <a:fillRect/>
          </a:stretch>
        </p:blipFill>
        <p:spPr>
          <a:xfrm>
            <a:off x="156459" y="3961736"/>
            <a:ext cx="5245100" cy="1054100"/>
          </a:xfrm>
          <a:prstGeom prst="rect">
            <a:avLst/>
          </a:prstGeom>
        </p:spPr>
      </p:pic>
      <p:sp>
        <p:nvSpPr>
          <p:cNvPr id="7" name="TextBox 6">
            <a:extLst>
              <a:ext uri="{FF2B5EF4-FFF2-40B4-BE49-F238E27FC236}">
                <a16:creationId xmlns:a16="http://schemas.microsoft.com/office/drawing/2014/main" id="{B8531D3D-DDE9-AC4F-A5D6-5F88366AD21E}"/>
              </a:ext>
            </a:extLst>
          </p:cNvPr>
          <p:cNvSpPr txBox="1"/>
          <p:nvPr/>
        </p:nvSpPr>
        <p:spPr>
          <a:xfrm>
            <a:off x="685801" y="1852619"/>
            <a:ext cx="5628588" cy="523220"/>
          </a:xfrm>
          <a:prstGeom prst="rect">
            <a:avLst/>
          </a:prstGeom>
          <a:noFill/>
        </p:spPr>
        <p:txBody>
          <a:bodyPr wrap="square" rtlCol="0">
            <a:spAutoFit/>
          </a:bodyPr>
          <a:lstStyle/>
          <a:p>
            <a:pPr marL="457200" indent="-457200">
              <a:buFont typeface="Wingdings" pitchFamily="2" charset="2"/>
              <a:buChar char="v"/>
            </a:pPr>
            <a:r>
              <a:rPr lang="en-US" sz="2800" dirty="0"/>
              <a:t>To find smaller sampling rates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4866BF-DF30-9947-8F93-B2026660462E}"/>
                  </a:ext>
                </a:extLst>
              </p:cNvPr>
              <p:cNvSpPr txBox="1"/>
              <p:nvPr/>
            </p:nvSpPr>
            <p:spPr>
              <a:xfrm>
                <a:off x="2806349" y="5559972"/>
                <a:ext cx="6579302" cy="396455"/>
              </a:xfrm>
              <a:prstGeom prst="rect">
                <a:avLst/>
              </a:prstGeom>
              <a:noFill/>
            </p:spPr>
            <p:txBody>
              <a:bodyPr wrap="none" lIns="0" tIns="0" rIns="0" bIns="0" rtlCol="0">
                <a:spAutoFit/>
              </a:bodyPr>
              <a:lstStyle/>
              <a:p>
                <a:r>
                  <a:rPr lang="en-US" sz="2000" dirty="0"/>
                  <a:t>(</a:t>
                </a:r>
                <a14:m>
                  <m:oMath xmlns:m="http://schemas.openxmlformats.org/officeDocument/2006/math">
                    <m:sSubSup>
                      <m:sSubSupPr>
                        <m:ctrlPr>
                          <a:rPr lang="en-US" sz="2000" i="1" smtClean="0">
                            <a:latin typeface="Cambria Math" panose="02040503050406030204" pitchFamily="18" charset="0"/>
                          </a:rPr>
                        </m:ctrlPr>
                      </m:sSubSupPr>
                      <m:e>
                        <m:r>
                          <m:rPr>
                            <m:sty m:val="p"/>
                          </m:rPr>
                          <a:rPr lang="el-GR" sz="2000" i="1" smtClean="0">
                            <a:latin typeface="Cambria Math" panose="02040503050406030204" pitchFamily="18" charset="0"/>
                            <a:ea typeface="Cambria Math" panose="02040503050406030204" pitchFamily="18" charset="0"/>
                          </a:rPr>
                          <m:t>Ω</m:t>
                        </m:r>
                      </m:e>
                      <m:sub>
                        <m:r>
                          <a:rPr lang="en-US" sz="2000" b="0" i="1" smtClean="0">
                            <a:latin typeface="Cambria Math" panose="02040503050406030204" pitchFamily="18" charset="0"/>
                          </a:rPr>
                          <m:t>𝑥</m:t>
                        </m:r>
                      </m:sub>
                      <m:sup>
                        <m:r>
                          <a:rPr lang="en-US" sz="2000" b="0" i="1" smtClean="0">
                            <a:latin typeface="Cambria Math" panose="02040503050406030204" pitchFamily="18" charset="0"/>
                          </a:rPr>
                          <m:t>∗</m:t>
                        </m:r>
                      </m:sup>
                    </m:sSubSup>
                    <m:r>
                      <a:rPr lang="en-US" sz="200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ea typeface="Cambria Math" panose="02040503050406030204" pitchFamily="18" charset="0"/>
                          </a:rPr>
                          <m:t>Ω</m:t>
                        </m:r>
                      </m:e>
                      <m:sub>
                        <m:r>
                          <a:rPr lang="en-US" sz="2000" b="0" i="1" smtClean="0">
                            <a:latin typeface="Cambria Math" panose="02040503050406030204" pitchFamily="18" charset="0"/>
                            <a:ea typeface="Cambria Math" panose="02040503050406030204" pitchFamily="18" charset="0"/>
                          </a:rPr>
                          <m:t>𝑦</m:t>
                        </m:r>
                      </m:sub>
                      <m:sup>
                        <m:r>
                          <a:rPr lang="en-US" sz="2000" i="1">
                            <a:latin typeface="Cambria Math" panose="02040503050406030204" pitchFamily="18" charset="0"/>
                          </a:rPr>
                          <m:t>∗</m:t>
                        </m:r>
                      </m:sup>
                    </m:sSubSup>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d>
                    <m:r>
                      <a:rPr lang="en-US" sz="2000" b="0" i="1" smtClean="0">
                        <a:latin typeface="Cambria Math" panose="02040503050406030204" pitchFamily="18" charset="0"/>
                      </a:rPr>
                      <m:t>−</m:t>
                    </m:r>
                    <m:r>
                      <m:rPr>
                        <m:nor/>
                      </m:rPr>
                      <a:rPr lang="en-US" sz="2000" dirty="0"/>
                      <m:t>(</m:t>
                    </m:r>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ea typeface="Cambria Math" panose="02040503050406030204" pitchFamily="18" charset="0"/>
                          </a:rPr>
                          <m:t>Ω</m:t>
                        </m:r>
                      </m:e>
                      <m:sub>
                        <m:r>
                          <a:rPr lang="en-US" sz="2000" i="1">
                            <a:latin typeface="Cambria Math" panose="02040503050406030204" pitchFamily="18" charset="0"/>
                          </a:rPr>
                          <m:t>𝑥</m:t>
                        </m:r>
                      </m:sub>
                      <m:sup>
                        <m:r>
                          <a:rPr lang="en-US" sz="2000" i="1">
                            <a:latin typeface="Cambria Math" panose="02040503050406030204" pitchFamily="18" charset="0"/>
                          </a:rPr>
                          <m:t>∗</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ea typeface="Cambria Math" panose="02040503050406030204" pitchFamily="18" charset="0"/>
                          </a:rPr>
                          <m:t>Ω</m:t>
                        </m:r>
                      </m:e>
                      <m:sub>
                        <m:r>
                          <a:rPr lang="en-US" sz="2000" i="1">
                            <a:latin typeface="Cambria Math" panose="02040503050406030204" pitchFamily="18" charset="0"/>
                            <a:ea typeface="Cambria Math" panose="02040503050406030204" pitchFamily="18" charset="0"/>
                          </a:rPr>
                          <m:t>𝑦</m:t>
                        </m:r>
                      </m:sub>
                      <m:sup>
                        <m:r>
                          <a:rPr lang="en-US" sz="2000" i="1">
                            <a:latin typeface="Cambria Math" panose="02040503050406030204" pitchFamily="18" charset="0"/>
                          </a:rPr>
                          <m:t>∗</m:t>
                        </m:r>
                      </m:sup>
                    </m:sSubSup>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b="0" i="1" smtClean="0">
                            <a:latin typeface="Cambria Math" panose="02040503050406030204" pitchFamily="18" charset="0"/>
                          </a:rPr>
                          <m:t>𝑏</m:t>
                        </m:r>
                      </m:e>
                    </m:d>
                    <m:r>
                      <a:rPr lang="en-US" sz="2000" b="0" i="1" smtClean="0">
                        <a:latin typeface="Cambria Math" panose="02040503050406030204" pitchFamily="18" charset="0"/>
                      </a:rPr>
                      <m:t>=</m:t>
                    </m:r>
                    <m:r>
                      <m:rPr>
                        <m:nor/>
                      </m:rPr>
                      <a:rPr lang="en-US" sz="2000" dirty="0"/>
                      <m:t>(</m:t>
                    </m:r>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ea typeface="Cambria Math" panose="02040503050406030204" pitchFamily="18" charset="0"/>
                          </a:rPr>
                          <m:t>Ω</m:t>
                        </m:r>
                      </m:e>
                      <m:sub>
                        <m:r>
                          <a:rPr lang="en-US" sz="2000" i="1">
                            <a:latin typeface="Cambria Math" panose="02040503050406030204" pitchFamily="18" charset="0"/>
                          </a:rPr>
                          <m:t>𝑥</m:t>
                        </m:r>
                      </m:sub>
                      <m:sup>
                        <m:r>
                          <a:rPr lang="en-US" sz="2000" b="0" i="1" smtClean="0">
                            <a:latin typeface="Cambria Math" panose="02040503050406030204" pitchFamily="18" charset="0"/>
                          </a:rPr>
                          <m:t>𝑚𝑎𝑥</m:t>
                        </m:r>
                      </m:sup>
                    </m:sSubSup>
                    <m:r>
                      <a:rPr lang="en-US" sz="2000" b="0" i="1" smtClean="0">
                        <a:latin typeface="Cambria Math" panose="02040503050406030204" pitchFamily="18" charset="0"/>
                      </a:rPr>
                      <m:t>−</m:t>
                    </m:r>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ea typeface="Cambria Math" panose="02040503050406030204" pitchFamily="18" charset="0"/>
                          </a:rPr>
                          <m:t>Ω</m:t>
                        </m:r>
                      </m:e>
                      <m:sub>
                        <m:r>
                          <a:rPr lang="en-US" sz="2000" i="1">
                            <a:latin typeface="Cambria Math" panose="02040503050406030204" pitchFamily="18" charset="0"/>
                            <a:ea typeface="Cambria Math" panose="02040503050406030204" pitchFamily="18" charset="0"/>
                          </a:rPr>
                          <m:t>𝑦</m:t>
                        </m:r>
                      </m:sub>
                      <m:sup>
                        <m:r>
                          <a:rPr lang="en-US" sz="2000" b="0" i="1" smtClean="0">
                            <a:latin typeface="Cambria Math" panose="02040503050406030204" pitchFamily="18" charset="0"/>
                            <a:ea typeface="Cambria Math" panose="02040503050406030204" pitchFamily="18" charset="0"/>
                          </a:rPr>
                          <m:t>𝑓</m:t>
                        </m:r>
                      </m:sup>
                    </m:sSubSup>
                    <m:r>
                      <a:rPr lang="en-US" sz="2000" i="1">
                        <a:latin typeface="Cambria Math" panose="02040503050406030204" pitchFamily="18" charset="0"/>
                      </a:rPr>
                      <m:t>)</m:t>
                    </m:r>
                    <m:r>
                      <a:rPr lang="en-US" sz="2000" b="0" i="1" smtClean="0">
                        <a:latin typeface="Cambria Math" panose="02040503050406030204" pitchFamily="18" charset="0"/>
                      </a:rPr>
                      <m:t>(</m:t>
                    </m:r>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ea typeface="Cambria Math" panose="02040503050406030204" pitchFamily="18" charset="0"/>
                          </a:rPr>
                          <m:t>Ω</m:t>
                        </m:r>
                      </m:e>
                      <m:sub>
                        <m:r>
                          <a:rPr lang="en-US" sz="2000" b="0" i="1" smtClean="0">
                            <a:latin typeface="Cambria Math" panose="02040503050406030204" pitchFamily="18" charset="0"/>
                            <a:ea typeface="Cambria Math" panose="02040503050406030204" pitchFamily="18" charset="0"/>
                          </a:rPr>
                          <m:t>𝑦</m:t>
                        </m:r>
                      </m:sub>
                      <m:sup>
                        <m:r>
                          <a:rPr lang="en-US" sz="2000" b="0" i="1" smtClean="0">
                            <a:latin typeface="Cambria Math" panose="02040503050406030204" pitchFamily="18" charset="0"/>
                          </a:rPr>
                          <m:t>𝑓</m:t>
                        </m:r>
                      </m:sup>
                    </m:sSubSup>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1</m:t>
                    </m:r>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ea typeface="Cambria Math" panose="02040503050406030204" pitchFamily="18" charset="0"/>
                          </a:rPr>
                          <m:t>Ω</m:t>
                        </m:r>
                      </m:e>
                      <m:sub>
                        <m:r>
                          <a:rPr lang="en-US" sz="2000" i="1">
                            <a:latin typeface="Cambria Math" panose="02040503050406030204" pitchFamily="18" charset="0"/>
                          </a:rPr>
                          <m:t>𝑥</m:t>
                        </m:r>
                      </m:sub>
                      <m:sup>
                        <m:r>
                          <a:rPr lang="en-US" sz="2000" b="0" i="1" smtClean="0">
                            <a:latin typeface="Cambria Math" panose="02040503050406030204" pitchFamily="18" charset="0"/>
                          </a:rPr>
                          <m:t>𝑓</m:t>
                        </m:r>
                      </m:sup>
                    </m:sSubSup>
                    <m:r>
                      <a:rPr lang="en-US" sz="2000" b="0" i="1" smtClean="0">
                        <a:latin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m:t>
                    </m:r>
                  </m:oMath>
                </a14:m>
                <a:endParaRPr lang="en-US" sz="2000" dirty="0"/>
              </a:p>
            </p:txBody>
          </p:sp>
        </mc:Choice>
        <mc:Fallback xmlns="">
          <p:sp>
            <p:nvSpPr>
              <p:cNvPr id="3" name="TextBox 2">
                <a:extLst>
                  <a:ext uri="{FF2B5EF4-FFF2-40B4-BE49-F238E27FC236}">
                    <a16:creationId xmlns:a16="http://schemas.microsoft.com/office/drawing/2014/main" id="{CC4866BF-DF30-9947-8F93-B2026660462E}"/>
                  </a:ext>
                </a:extLst>
              </p:cNvPr>
              <p:cNvSpPr txBox="1">
                <a:spLocks noRot="1" noChangeAspect="1" noMove="1" noResize="1" noEditPoints="1" noAdjustHandles="1" noChangeArrowheads="1" noChangeShapeType="1" noTextEdit="1"/>
              </p:cNvSpPr>
              <p:nvPr/>
            </p:nvSpPr>
            <p:spPr>
              <a:xfrm>
                <a:off x="2806349" y="5559972"/>
                <a:ext cx="6579302" cy="396455"/>
              </a:xfrm>
              <a:prstGeom prst="rect">
                <a:avLst/>
              </a:prstGeom>
              <a:blipFill>
                <a:blip r:embed="rId5"/>
                <a:stretch>
                  <a:fillRect l="-2312" t="-6250" r="-193" b="-2812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D41AA80-AEFC-8241-9A3B-E4636123DDA3}"/>
              </a:ext>
            </a:extLst>
          </p:cNvPr>
          <p:cNvSpPr txBox="1"/>
          <p:nvPr/>
        </p:nvSpPr>
        <p:spPr>
          <a:xfrm>
            <a:off x="2109216" y="6168112"/>
            <a:ext cx="7973568" cy="369332"/>
          </a:xfrm>
          <a:prstGeom prst="rect">
            <a:avLst/>
          </a:prstGeom>
          <a:noFill/>
        </p:spPr>
        <p:txBody>
          <a:bodyPr wrap="square" rtlCol="0">
            <a:spAutoFit/>
          </a:bodyPr>
          <a:lstStyle/>
          <a:p>
            <a:r>
              <a:rPr lang="en-US" dirty="0"/>
              <a:t>http://</a:t>
            </a:r>
            <a:r>
              <a:rPr lang="en-US" dirty="0" err="1"/>
              <a:t>cseweb.ucsd.edu</a:t>
            </a:r>
            <a:r>
              <a:rPr lang="en-US" dirty="0"/>
              <a:t>/~</a:t>
            </a:r>
            <a:r>
              <a:rPr lang="en-US" dirty="0" err="1"/>
              <a:t>viscomp</a:t>
            </a:r>
            <a:r>
              <a:rPr lang="en-US" dirty="0"/>
              <a:t>/classes/cse274/fa18/papers/a163-mehta.pdf</a:t>
            </a:r>
          </a:p>
        </p:txBody>
      </p:sp>
    </p:spTree>
    <p:extLst>
      <p:ext uri="{BB962C8B-B14F-4D97-AF65-F5344CB8AC3E}">
        <p14:creationId xmlns:p14="http://schemas.microsoft.com/office/powerpoint/2010/main" val="346724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6E823-D83F-254C-8D43-F5A0E7F01654}"/>
              </a:ext>
            </a:extLst>
          </p:cNvPr>
          <p:cNvSpPr>
            <a:spLocks noGrp="1"/>
          </p:cNvSpPr>
          <p:nvPr>
            <p:ph type="title"/>
          </p:nvPr>
        </p:nvSpPr>
        <p:spPr/>
        <p:txBody>
          <a:bodyPr/>
          <a:lstStyle/>
          <a:p>
            <a:r>
              <a:rPr lang="en-US" dirty="0"/>
              <a:t>Introduction</a:t>
            </a:r>
          </a:p>
        </p:txBody>
      </p:sp>
      <p:pic>
        <p:nvPicPr>
          <p:cNvPr id="4" name="Content Placeholder 3">
            <a:extLst>
              <a:ext uri="{FF2B5EF4-FFF2-40B4-BE49-F238E27FC236}">
                <a16:creationId xmlns:a16="http://schemas.microsoft.com/office/drawing/2014/main" id="{70B6D3FC-2E66-2B41-8539-901EDCD83952}"/>
              </a:ext>
            </a:extLst>
          </p:cNvPr>
          <p:cNvPicPr>
            <a:picLocks noGrp="1" noChangeAspect="1"/>
          </p:cNvPicPr>
          <p:nvPr>
            <p:ph idx="1"/>
          </p:nvPr>
        </p:nvPicPr>
        <p:blipFill>
          <a:blip r:embed="rId3"/>
          <a:stretch>
            <a:fillRect/>
          </a:stretch>
        </p:blipFill>
        <p:spPr>
          <a:xfrm>
            <a:off x="2800088" y="2904413"/>
            <a:ext cx="6032500" cy="1803400"/>
          </a:xfrm>
          <a:prstGeom prst="rect">
            <a:avLst/>
          </a:prstGeom>
        </p:spPr>
      </p:pic>
      <p:sp>
        <p:nvSpPr>
          <p:cNvPr id="5" name="TextBox 4">
            <a:extLst>
              <a:ext uri="{FF2B5EF4-FFF2-40B4-BE49-F238E27FC236}">
                <a16:creationId xmlns:a16="http://schemas.microsoft.com/office/drawing/2014/main" id="{8B98A075-BC86-A542-A6C8-643C801B5625}"/>
              </a:ext>
            </a:extLst>
          </p:cNvPr>
          <p:cNvSpPr txBox="1"/>
          <p:nvPr/>
        </p:nvSpPr>
        <p:spPr>
          <a:xfrm>
            <a:off x="3582186" y="5910606"/>
            <a:ext cx="4428753" cy="584775"/>
          </a:xfrm>
          <a:prstGeom prst="rect">
            <a:avLst/>
          </a:prstGeom>
          <a:noFill/>
        </p:spPr>
        <p:txBody>
          <a:bodyPr wrap="square" rtlCol="0">
            <a:spAutoFit/>
          </a:bodyPr>
          <a:lstStyle/>
          <a:p>
            <a:r>
              <a:rPr lang="en-US" sz="1600" dirty="0"/>
              <a:t>http://</a:t>
            </a:r>
            <a:r>
              <a:rPr lang="en-US" sz="1600" dirty="0" err="1"/>
              <a:t>softimage.wiki.softimage.com</a:t>
            </a:r>
            <a:r>
              <a:rPr lang="en-US" sz="1600" dirty="0"/>
              <a:t>/</a:t>
            </a:r>
            <a:r>
              <a:rPr lang="en-US" sz="1600" dirty="0" err="1"/>
              <a:t>xsidocs</a:t>
            </a:r>
            <a:r>
              <a:rPr lang="en-US" sz="1600" dirty="0"/>
              <a:t>/</a:t>
            </a:r>
            <a:r>
              <a:rPr lang="en-US" sz="1600" dirty="0" err="1"/>
              <a:t>dir_shadows_CreatingSoftShadowswithAreaLights.html</a:t>
            </a:r>
            <a:endParaRPr lang="en-US" sz="1600" dirty="0"/>
          </a:p>
        </p:txBody>
      </p:sp>
    </p:spTree>
    <p:extLst>
      <p:ext uri="{BB962C8B-B14F-4D97-AF65-F5344CB8AC3E}">
        <p14:creationId xmlns:p14="http://schemas.microsoft.com/office/powerpoint/2010/main" val="2284764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64EF1-71C1-E64C-BAD5-9A4A4BBE5D19}"/>
              </a:ext>
            </a:extLst>
          </p:cNvPr>
          <p:cNvSpPr>
            <a:spLocks noGrp="1"/>
          </p:cNvSpPr>
          <p:nvPr>
            <p:ph type="title"/>
          </p:nvPr>
        </p:nvSpPr>
        <p:spPr/>
        <p:txBody>
          <a:bodyPr/>
          <a:lstStyle/>
          <a:p>
            <a:r>
              <a:rPr lang="en-US" dirty="0"/>
              <a:t>Adaptive sampling</a:t>
            </a:r>
          </a:p>
        </p:txBody>
      </p:sp>
      <p:sp>
        <p:nvSpPr>
          <p:cNvPr id="3" name="Content Placeholder 2">
            <a:extLst>
              <a:ext uri="{FF2B5EF4-FFF2-40B4-BE49-F238E27FC236}">
                <a16:creationId xmlns:a16="http://schemas.microsoft.com/office/drawing/2014/main" id="{F7672949-B459-AB4D-B3E7-7AEC9ED016F1}"/>
              </a:ext>
            </a:extLst>
          </p:cNvPr>
          <p:cNvSpPr>
            <a:spLocks noGrp="1"/>
          </p:cNvSpPr>
          <p:nvPr>
            <p:ph idx="1"/>
          </p:nvPr>
        </p:nvSpPr>
        <p:spPr>
          <a:xfrm>
            <a:off x="676375" y="728663"/>
            <a:ext cx="10131425" cy="3649133"/>
          </a:xfrm>
        </p:spPr>
        <p:txBody>
          <a:bodyPr/>
          <a:lstStyle/>
          <a:p>
            <a:pPr>
              <a:buFont typeface="Wingdings" pitchFamily="2" charset="2"/>
              <a:buChar char="v"/>
            </a:pPr>
            <a:r>
              <a:rPr lang="en-US" altLang="zh-Hans" sz="2400" dirty="0"/>
              <a:t>Per-pixel sampling rates</a:t>
            </a:r>
          </a:p>
          <a:p>
            <a:pPr marL="0" indent="0">
              <a:buNone/>
            </a:pPr>
            <a:r>
              <a:rPr lang="en-US" dirty="0"/>
              <a:t>	</a:t>
            </a:r>
            <a:endParaRPr lang="en-US" altLang="zh-Hans" sz="2000" dirty="0"/>
          </a:p>
          <a:p>
            <a:pPr marL="0" indent="0">
              <a:buNone/>
            </a:pPr>
            <a:endParaRPr lang="en-US" dirty="0"/>
          </a:p>
        </p:txBody>
      </p:sp>
      <p:pic>
        <p:nvPicPr>
          <p:cNvPr id="4" name="Picture 3">
            <a:extLst>
              <a:ext uri="{FF2B5EF4-FFF2-40B4-BE49-F238E27FC236}">
                <a16:creationId xmlns:a16="http://schemas.microsoft.com/office/drawing/2014/main" id="{7C8C0651-84B6-524F-ABD9-1104C281D281}"/>
              </a:ext>
            </a:extLst>
          </p:cNvPr>
          <p:cNvPicPr>
            <a:picLocks noChangeAspect="1"/>
          </p:cNvPicPr>
          <p:nvPr/>
        </p:nvPicPr>
        <p:blipFill>
          <a:blip r:embed="rId3"/>
          <a:stretch>
            <a:fillRect/>
          </a:stretch>
        </p:blipFill>
        <p:spPr>
          <a:xfrm>
            <a:off x="5395450" y="566076"/>
            <a:ext cx="5753100" cy="54483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097BA16-50FB-CD45-8882-256B2D72053F}"/>
                  </a:ext>
                </a:extLst>
              </p:cNvPr>
              <p:cNvSpPr txBox="1"/>
              <p:nvPr/>
            </p:nvSpPr>
            <p:spPr>
              <a:xfrm>
                <a:off x="1127760" y="3087254"/>
                <a:ext cx="3264292" cy="4059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m:rPr>
                                  <m:sty m:val="p"/>
                                </m:rPr>
                                <a:rPr lang="el-GR" sz="2400" b="0" i="1" smtClean="0">
                                  <a:latin typeface="Cambria Math" panose="02040503050406030204" pitchFamily="18" charset="0"/>
                                  <a:ea typeface="Cambria Math" panose="02040503050406030204" pitchFamily="18" charset="0"/>
                                </a:rPr>
                                <m:t>Ω</m:t>
                              </m:r>
                            </m:e>
                            <m:sub>
                              <m:r>
                                <a:rPr lang="en-US" sz="2400" b="0" i="1" smtClean="0">
                                  <a:latin typeface="Cambria Math" panose="02040503050406030204" pitchFamily="18" charset="0"/>
                                </a:rPr>
                                <m:t>𝑥</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sSup>
                        <m:sSupPr>
                          <m:ctrlPr>
                            <a:rPr lang="en-US" sz="2400" i="1">
                              <a:latin typeface="Cambria Math" panose="02040503050406030204" pitchFamily="18" charset="0"/>
                            </a:rPr>
                          </m:ctrlPr>
                        </m:sSupPr>
                        <m:e>
                          <m:r>
                            <a:rPr lang="en-US" sz="2400" i="1">
                              <a:latin typeface="Cambria Math" panose="02040503050406030204" pitchFamily="18" charset="0"/>
                            </a:rPr>
                            <m:t>(</m:t>
                          </m:r>
                          <m:sSubSup>
                            <m:sSubSupPr>
                              <m:ctrlPr>
                                <a:rPr lang="en-US" sz="2400" i="1">
                                  <a:latin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Ω</m:t>
                              </m:r>
                            </m:e>
                            <m:sub>
                              <m:r>
                                <a:rPr lang="en-US" sz="2400" b="0" i="1" smtClean="0">
                                  <a:latin typeface="Cambria Math" panose="02040503050406030204" pitchFamily="18" charset="0"/>
                                  <a:ea typeface="Cambria Math" panose="02040503050406030204" pitchFamily="18" charset="0"/>
                                </a:rPr>
                                <m:t>𝑦</m:t>
                              </m:r>
                            </m:sub>
                            <m:sup>
                              <m:r>
                                <a:rPr lang="en-US" sz="2400" i="1">
                                  <a:latin typeface="Cambria Math" panose="02040503050406030204" pitchFamily="18" charset="0"/>
                                </a:rPr>
                                <m:t>∗</m:t>
                              </m:r>
                            </m:sup>
                          </m:sSubSup>
                          <m:r>
                            <a:rPr lang="en-US" sz="2400" i="1">
                              <a:latin typeface="Cambria Math" panose="02040503050406030204" pitchFamily="18" charset="0"/>
                            </a:rPr>
                            <m:t>)</m:t>
                          </m:r>
                        </m:e>
                        <m:sup>
                          <m:r>
                            <a:rPr lang="en-US" sz="2400" i="1">
                              <a:latin typeface="Cambria Math" panose="02040503050406030204" pitchFamily="18" charset="0"/>
                            </a:rPr>
                            <m:t>2</m:t>
                          </m:r>
                        </m:sup>
                      </m:sSup>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𝑝</m:t>
                          </m:r>
                        </m:sub>
                      </m:sSub>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𝑙</m:t>
                          </m:r>
                        </m:sub>
                      </m:sSub>
                    </m:oMath>
                  </m:oMathPara>
                </a14:m>
                <a:endParaRPr lang="en-US" sz="2400" dirty="0"/>
              </a:p>
            </p:txBody>
          </p:sp>
        </mc:Choice>
        <mc:Fallback xmlns="">
          <p:sp>
            <p:nvSpPr>
              <p:cNvPr id="5" name="TextBox 4">
                <a:extLst>
                  <a:ext uri="{FF2B5EF4-FFF2-40B4-BE49-F238E27FC236}">
                    <a16:creationId xmlns:a16="http://schemas.microsoft.com/office/drawing/2014/main" id="{7097BA16-50FB-CD45-8882-256B2D72053F}"/>
                  </a:ext>
                </a:extLst>
              </p:cNvPr>
              <p:cNvSpPr txBox="1">
                <a:spLocks noRot="1" noChangeAspect="1" noMove="1" noResize="1" noEditPoints="1" noAdjustHandles="1" noChangeArrowheads="1" noChangeShapeType="1" noTextEdit="1"/>
              </p:cNvSpPr>
              <p:nvPr/>
            </p:nvSpPr>
            <p:spPr>
              <a:xfrm>
                <a:off x="1127760" y="3087254"/>
                <a:ext cx="3264292" cy="405945"/>
              </a:xfrm>
              <a:prstGeom prst="rect">
                <a:avLst/>
              </a:prstGeom>
              <a:blipFill>
                <a:blip r:embed="rId4"/>
                <a:stretch>
                  <a:fillRect l="-775" b="-2121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2C6B5E0-1715-5F41-933C-1E0CBF00DDE8}"/>
              </a:ext>
            </a:extLst>
          </p:cNvPr>
          <p:cNvSpPr txBox="1"/>
          <p:nvPr/>
        </p:nvSpPr>
        <p:spPr>
          <a:xfrm>
            <a:off x="2109216" y="6168112"/>
            <a:ext cx="7973568" cy="369332"/>
          </a:xfrm>
          <a:prstGeom prst="rect">
            <a:avLst/>
          </a:prstGeom>
          <a:noFill/>
        </p:spPr>
        <p:txBody>
          <a:bodyPr wrap="square" rtlCol="0">
            <a:spAutoFit/>
          </a:bodyPr>
          <a:lstStyle/>
          <a:p>
            <a:r>
              <a:rPr lang="en-US" dirty="0"/>
              <a:t>http://</a:t>
            </a:r>
            <a:r>
              <a:rPr lang="en-US" dirty="0" err="1"/>
              <a:t>cseweb.ucsd.edu</a:t>
            </a:r>
            <a:r>
              <a:rPr lang="en-US" dirty="0"/>
              <a:t>/~</a:t>
            </a:r>
            <a:r>
              <a:rPr lang="en-US" dirty="0" err="1"/>
              <a:t>viscomp</a:t>
            </a:r>
            <a:r>
              <a:rPr lang="en-US" dirty="0"/>
              <a:t>/classes/cse274/fa18/papers/a163-mehta.pdf</a:t>
            </a:r>
          </a:p>
        </p:txBody>
      </p:sp>
    </p:spTree>
    <p:extLst>
      <p:ext uri="{BB962C8B-B14F-4D97-AF65-F5344CB8AC3E}">
        <p14:creationId xmlns:p14="http://schemas.microsoft.com/office/powerpoint/2010/main" val="4078712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EC0E-C8B1-2145-B12A-51AB58327CB6}"/>
              </a:ext>
            </a:extLst>
          </p:cNvPr>
          <p:cNvSpPr>
            <a:spLocks noGrp="1"/>
          </p:cNvSpPr>
          <p:nvPr>
            <p:ph type="title"/>
          </p:nvPr>
        </p:nvSpPr>
        <p:spPr>
          <a:xfrm>
            <a:off x="685801" y="515332"/>
            <a:ext cx="10131425" cy="1456267"/>
          </a:xfrm>
        </p:spPr>
        <p:txBody>
          <a:bodyPr/>
          <a:lstStyle/>
          <a:p>
            <a:r>
              <a:rPr lang="en-US" dirty="0"/>
              <a:t>Overview</a:t>
            </a:r>
          </a:p>
        </p:txBody>
      </p:sp>
      <p:sp>
        <p:nvSpPr>
          <p:cNvPr id="3" name="Content Placeholder 2">
            <a:extLst>
              <a:ext uri="{FF2B5EF4-FFF2-40B4-BE49-F238E27FC236}">
                <a16:creationId xmlns:a16="http://schemas.microsoft.com/office/drawing/2014/main" id="{475A8CB3-478E-FD4C-B1EC-1EE9A871E6E2}"/>
              </a:ext>
            </a:extLst>
          </p:cNvPr>
          <p:cNvSpPr>
            <a:spLocks noGrp="1"/>
          </p:cNvSpPr>
          <p:nvPr>
            <p:ph idx="1"/>
          </p:nvPr>
        </p:nvSpPr>
        <p:spPr>
          <a:xfrm>
            <a:off x="1524787" y="1971599"/>
            <a:ext cx="10131425" cy="4106333"/>
          </a:xfrm>
        </p:spPr>
        <p:txBody>
          <a:bodyPr>
            <a:normAutofit lnSpcReduction="10000"/>
          </a:bodyPr>
          <a:lstStyle/>
          <a:p>
            <a:pPr>
              <a:buFont typeface="Wingdings" pitchFamily="2" charset="2"/>
              <a:buChar char="ü"/>
            </a:pPr>
            <a:r>
              <a:rPr lang="en-US" sz="2400" dirty="0"/>
              <a:t>Introduction</a:t>
            </a:r>
          </a:p>
          <a:p>
            <a:pPr>
              <a:buFont typeface="Wingdings" pitchFamily="2" charset="2"/>
              <a:buChar char="ü"/>
            </a:pPr>
            <a:r>
              <a:rPr lang="en-US" sz="2400" dirty="0"/>
              <a:t>Previous work</a:t>
            </a:r>
          </a:p>
          <a:p>
            <a:pPr>
              <a:buFont typeface="Wingdings" pitchFamily="2" charset="2"/>
              <a:buChar char="ü"/>
            </a:pPr>
            <a:r>
              <a:rPr lang="en-US" sz="2400" dirty="0"/>
              <a:t>Methods</a:t>
            </a:r>
          </a:p>
          <a:p>
            <a:pPr>
              <a:buFont typeface="Wingdings" pitchFamily="2" charset="2"/>
              <a:buChar char="ü"/>
            </a:pPr>
            <a:r>
              <a:rPr lang="en-US" sz="2400" dirty="0"/>
              <a:t>Axis-aligned filtering</a:t>
            </a:r>
          </a:p>
          <a:p>
            <a:pPr>
              <a:buFont typeface="Wingdings" pitchFamily="2" charset="2"/>
              <a:buChar char="ü"/>
            </a:pPr>
            <a:r>
              <a:rPr lang="en-US" sz="2400" dirty="0"/>
              <a:t>Adaptive sampling</a:t>
            </a:r>
          </a:p>
          <a:p>
            <a:pPr>
              <a:buFont typeface="Wingdings" pitchFamily="2" charset="2"/>
              <a:buChar char="Ø"/>
            </a:pPr>
            <a:r>
              <a:rPr lang="en-US" sz="2400" dirty="0"/>
              <a:t>Results</a:t>
            </a:r>
          </a:p>
          <a:p>
            <a:pPr>
              <a:buFont typeface="Courier New" panose="02070309020205020404" pitchFamily="49" charset="0"/>
              <a:buChar char="o"/>
            </a:pPr>
            <a:r>
              <a:rPr lang="en-US" sz="2400" dirty="0"/>
              <a:t>Limitations</a:t>
            </a:r>
          </a:p>
          <a:p>
            <a:pPr>
              <a:buFont typeface="Courier New" panose="02070309020205020404" pitchFamily="49" charset="0"/>
              <a:buChar char="o"/>
            </a:pPr>
            <a:r>
              <a:rPr lang="en-US" sz="2400" dirty="0"/>
              <a:t>Contributions</a:t>
            </a:r>
          </a:p>
          <a:p>
            <a:pPr>
              <a:buFont typeface="Courier New" panose="02070309020205020404" pitchFamily="49" charset="0"/>
              <a:buChar char="o"/>
            </a:pPr>
            <a:r>
              <a:rPr lang="en-US" sz="2400" dirty="0"/>
              <a:t>Future work</a:t>
            </a:r>
          </a:p>
        </p:txBody>
      </p:sp>
    </p:spTree>
    <p:extLst>
      <p:ext uri="{BB962C8B-B14F-4D97-AF65-F5344CB8AC3E}">
        <p14:creationId xmlns:p14="http://schemas.microsoft.com/office/powerpoint/2010/main" val="76714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0241D-0224-3049-914E-9EC5B1A27C25}"/>
              </a:ext>
            </a:extLst>
          </p:cNvPr>
          <p:cNvSpPr>
            <a:spLocks noGrp="1"/>
          </p:cNvSpPr>
          <p:nvPr>
            <p:ph type="title"/>
          </p:nvPr>
        </p:nvSpPr>
        <p:spPr/>
        <p:txBody>
          <a:bodyPr/>
          <a:lstStyle/>
          <a:p>
            <a:r>
              <a:rPr lang="en-US" dirty="0"/>
              <a:t>Results</a:t>
            </a:r>
          </a:p>
        </p:txBody>
      </p:sp>
      <p:pic>
        <p:nvPicPr>
          <p:cNvPr id="4" name="Content Placeholder 3">
            <a:extLst>
              <a:ext uri="{FF2B5EF4-FFF2-40B4-BE49-F238E27FC236}">
                <a16:creationId xmlns:a16="http://schemas.microsoft.com/office/drawing/2014/main" id="{15CF2A3D-0FAE-6247-B6C5-471618278FBD}"/>
              </a:ext>
            </a:extLst>
          </p:cNvPr>
          <p:cNvPicPr>
            <a:picLocks noGrp="1" noChangeAspect="1"/>
          </p:cNvPicPr>
          <p:nvPr>
            <p:ph idx="1"/>
          </p:nvPr>
        </p:nvPicPr>
        <p:blipFill>
          <a:blip r:embed="rId3"/>
          <a:stretch>
            <a:fillRect/>
          </a:stretch>
        </p:blipFill>
        <p:spPr>
          <a:xfrm>
            <a:off x="143332" y="3158743"/>
            <a:ext cx="11905336" cy="1544825"/>
          </a:xfrm>
          <a:prstGeom prst="rect">
            <a:avLst/>
          </a:prstGeom>
        </p:spPr>
      </p:pic>
      <p:sp>
        <p:nvSpPr>
          <p:cNvPr id="5" name="Rectangle 4">
            <a:extLst>
              <a:ext uri="{FF2B5EF4-FFF2-40B4-BE49-F238E27FC236}">
                <a16:creationId xmlns:a16="http://schemas.microsoft.com/office/drawing/2014/main" id="{19D65A66-A37E-5947-8BBA-CAE5B2FA79B8}"/>
              </a:ext>
            </a:extLst>
          </p:cNvPr>
          <p:cNvSpPr/>
          <p:nvPr/>
        </p:nvSpPr>
        <p:spPr>
          <a:xfrm>
            <a:off x="1867438" y="3313091"/>
            <a:ext cx="914400" cy="1544825"/>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E2EE7D-87F1-384A-BE03-A779A969488D}"/>
              </a:ext>
            </a:extLst>
          </p:cNvPr>
          <p:cNvSpPr/>
          <p:nvPr/>
        </p:nvSpPr>
        <p:spPr>
          <a:xfrm>
            <a:off x="7248662" y="3319409"/>
            <a:ext cx="1199880" cy="1544825"/>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B1B9C137-3CFD-174B-AAD7-E9297B872AA1}"/>
              </a:ext>
            </a:extLst>
          </p:cNvPr>
          <p:cNvSpPr/>
          <p:nvPr/>
        </p:nvSpPr>
        <p:spPr>
          <a:xfrm>
            <a:off x="6095999" y="3313090"/>
            <a:ext cx="1051775" cy="1544825"/>
          </a:xfrm>
          <a:prstGeom prst="rect">
            <a:avLst/>
          </a:prstGeom>
          <a:solidFill>
            <a:schemeClr val="lt1">
              <a:alpha val="0"/>
            </a:schemeClr>
          </a:solidFill>
          <a:ln w="38100">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E4087D-159B-DA4F-86A8-3E64A7C721A6}"/>
              </a:ext>
            </a:extLst>
          </p:cNvPr>
          <p:cNvSpPr/>
          <p:nvPr/>
        </p:nvSpPr>
        <p:spPr>
          <a:xfrm>
            <a:off x="8549429" y="3327043"/>
            <a:ext cx="1199879" cy="1544825"/>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F968F5C-21A2-554E-852F-83E5C9996BD3}"/>
              </a:ext>
            </a:extLst>
          </p:cNvPr>
          <p:cNvSpPr/>
          <p:nvPr/>
        </p:nvSpPr>
        <p:spPr>
          <a:xfrm>
            <a:off x="9850195" y="3340996"/>
            <a:ext cx="914400" cy="1544825"/>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0327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9EB6-2228-6143-8B82-3ED0525AD647}"/>
              </a:ext>
            </a:extLst>
          </p:cNvPr>
          <p:cNvSpPr>
            <a:spLocks noGrp="1"/>
          </p:cNvSpPr>
          <p:nvPr>
            <p:ph type="title"/>
          </p:nvPr>
        </p:nvSpPr>
        <p:spPr/>
        <p:txBody>
          <a:bodyPr/>
          <a:lstStyle/>
          <a:p>
            <a:r>
              <a:rPr lang="en-US" dirty="0"/>
              <a:t>Results</a:t>
            </a:r>
          </a:p>
        </p:txBody>
      </p:sp>
      <p:pic>
        <p:nvPicPr>
          <p:cNvPr id="4" name="Content Placeholder 3">
            <a:hlinkClick r:id="rId3"/>
            <a:extLst>
              <a:ext uri="{FF2B5EF4-FFF2-40B4-BE49-F238E27FC236}">
                <a16:creationId xmlns:a16="http://schemas.microsoft.com/office/drawing/2014/main" id="{E7114C67-C69E-F645-958B-03B5530ABEA7}"/>
              </a:ext>
            </a:extLst>
          </p:cNvPr>
          <p:cNvPicPr>
            <a:picLocks noGrp="1" noChangeAspect="1"/>
          </p:cNvPicPr>
          <p:nvPr>
            <p:ph idx="1"/>
          </p:nvPr>
        </p:nvPicPr>
        <p:blipFill>
          <a:blip r:embed="rId4"/>
          <a:stretch>
            <a:fillRect/>
          </a:stretch>
        </p:blipFill>
        <p:spPr>
          <a:xfrm>
            <a:off x="3015816" y="1068937"/>
            <a:ext cx="6160367" cy="4720125"/>
          </a:xfrm>
          <a:prstGeom prst="rect">
            <a:avLst/>
          </a:prstGeom>
        </p:spPr>
      </p:pic>
      <p:sp>
        <p:nvSpPr>
          <p:cNvPr id="5" name="TextBox 4">
            <a:extLst>
              <a:ext uri="{FF2B5EF4-FFF2-40B4-BE49-F238E27FC236}">
                <a16:creationId xmlns:a16="http://schemas.microsoft.com/office/drawing/2014/main" id="{79D94EF1-99E4-9248-B11F-886D70C92255}"/>
              </a:ext>
            </a:extLst>
          </p:cNvPr>
          <p:cNvSpPr txBox="1"/>
          <p:nvPr/>
        </p:nvSpPr>
        <p:spPr>
          <a:xfrm>
            <a:off x="2109216" y="6168112"/>
            <a:ext cx="7973568" cy="369332"/>
          </a:xfrm>
          <a:prstGeom prst="rect">
            <a:avLst/>
          </a:prstGeom>
          <a:noFill/>
        </p:spPr>
        <p:txBody>
          <a:bodyPr wrap="square" rtlCol="0">
            <a:spAutoFit/>
          </a:bodyPr>
          <a:lstStyle/>
          <a:p>
            <a:r>
              <a:rPr lang="en-US" dirty="0"/>
              <a:t>http://</a:t>
            </a:r>
            <a:r>
              <a:rPr lang="en-US" dirty="0" err="1"/>
              <a:t>cseweb.ucsd.edu</a:t>
            </a:r>
            <a:r>
              <a:rPr lang="en-US" dirty="0"/>
              <a:t>/~</a:t>
            </a:r>
            <a:r>
              <a:rPr lang="en-US" dirty="0" err="1"/>
              <a:t>viscomp</a:t>
            </a:r>
            <a:r>
              <a:rPr lang="en-US" dirty="0"/>
              <a:t>/classes/cse274/fa18/papers/a163-mehta.pdf</a:t>
            </a:r>
          </a:p>
        </p:txBody>
      </p:sp>
    </p:spTree>
    <p:extLst>
      <p:ext uri="{BB962C8B-B14F-4D97-AF65-F5344CB8AC3E}">
        <p14:creationId xmlns:p14="http://schemas.microsoft.com/office/powerpoint/2010/main" val="3132412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9EB6-2228-6143-8B82-3ED0525AD647}"/>
              </a:ext>
            </a:extLst>
          </p:cNvPr>
          <p:cNvSpPr>
            <a:spLocks noGrp="1"/>
          </p:cNvSpPr>
          <p:nvPr>
            <p:ph type="title"/>
          </p:nvPr>
        </p:nvSpPr>
        <p:spPr/>
        <p:txBody>
          <a:bodyPr/>
          <a:lstStyle/>
          <a:p>
            <a:r>
              <a:rPr lang="en-US" dirty="0"/>
              <a:t>Results</a:t>
            </a:r>
          </a:p>
        </p:txBody>
      </p:sp>
      <p:pic>
        <p:nvPicPr>
          <p:cNvPr id="7" name="Content Placeholder 6">
            <a:extLst>
              <a:ext uri="{FF2B5EF4-FFF2-40B4-BE49-F238E27FC236}">
                <a16:creationId xmlns:a16="http://schemas.microsoft.com/office/drawing/2014/main" id="{6702A357-57F8-BA46-A5E6-78E6CF19F11A}"/>
              </a:ext>
            </a:extLst>
          </p:cNvPr>
          <p:cNvPicPr>
            <a:picLocks noGrp="1" noChangeAspect="1"/>
          </p:cNvPicPr>
          <p:nvPr>
            <p:ph idx="1"/>
          </p:nvPr>
        </p:nvPicPr>
        <p:blipFill>
          <a:blip r:embed="rId3"/>
          <a:stretch>
            <a:fillRect/>
          </a:stretch>
        </p:blipFill>
        <p:spPr>
          <a:xfrm>
            <a:off x="3058345" y="955230"/>
            <a:ext cx="6026542" cy="5114268"/>
          </a:xfrm>
          <a:prstGeom prst="rect">
            <a:avLst/>
          </a:prstGeom>
        </p:spPr>
      </p:pic>
      <p:sp>
        <p:nvSpPr>
          <p:cNvPr id="4" name="TextBox 3">
            <a:extLst>
              <a:ext uri="{FF2B5EF4-FFF2-40B4-BE49-F238E27FC236}">
                <a16:creationId xmlns:a16="http://schemas.microsoft.com/office/drawing/2014/main" id="{C19513F9-0FDA-0E4C-91B6-EE5A9694FE61}"/>
              </a:ext>
            </a:extLst>
          </p:cNvPr>
          <p:cNvSpPr txBox="1"/>
          <p:nvPr/>
        </p:nvSpPr>
        <p:spPr>
          <a:xfrm>
            <a:off x="2109216" y="6168112"/>
            <a:ext cx="7973568" cy="369332"/>
          </a:xfrm>
          <a:prstGeom prst="rect">
            <a:avLst/>
          </a:prstGeom>
          <a:noFill/>
        </p:spPr>
        <p:txBody>
          <a:bodyPr wrap="square" rtlCol="0">
            <a:spAutoFit/>
          </a:bodyPr>
          <a:lstStyle/>
          <a:p>
            <a:r>
              <a:rPr lang="en-US" dirty="0"/>
              <a:t>http://</a:t>
            </a:r>
            <a:r>
              <a:rPr lang="en-US" dirty="0" err="1"/>
              <a:t>cseweb.ucsd.edu</a:t>
            </a:r>
            <a:r>
              <a:rPr lang="en-US" dirty="0"/>
              <a:t>/~</a:t>
            </a:r>
            <a:r>
              <a:rPr lang="en-US" dirty="0" err="1"/>
              <a:t>viscomp</a:t>
            </a:r>
            <a:r>
              <a:rPr lang="en-US" dirty="0"/>
              <a:t>/classes/cse274/fa18/papers/a163-mehta.pdf</a:t>
            </a:r>
          </a:p>
        </p:txBody>
      </p:sp>
    </p:spTree>
    <p:extLst>
      <p:ext uri="{BB962C8B-B14F-4D97-AF65-F5344CB8AC3E}">
        <p14:creationId xmlns:p14="http://schemas.microsoft.com/office/powerpoint/2010/main" val="2263560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9EB6-2228-6143-8B82-3ED0525AD647}"/>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B56BE0A5-DFF4-384D-8311-DC3EE2F9335A}"/>
              </a:ext>
            </a:extLst>
          </p:cNvPr>
          <p:cNvPicPr>
            <a:picLocks noGrp="1" noChangeAspect="1"/>
          </p:cNvPicPr>
          <p:nvPr>
            <p:ph idx="1"/>
          </p:nvPr>
        </p:nvPicPr>
        <p:blipFill>
          <a:blip r:embed="rId3"/>
          <a:stretch>
            <a:fillRect/>
          </a:stretch>
        </p:blipFill>
        <p:spPr>
          <a:xfrm>
            <a:off x="36922" y="2580895"/>
            <a:ext cx="12118155" cy="2603159"/>
          </a:xfrm>
          <a:prstGeom prst="rect">
            <a:avLst/>
          </a:prstGeom>
        </p:spPr>
      </p:pic>
      <p:sp>
        <p:nvSpPr>
          <p:cNvPr id="6" name="Rectangle 5">
            <a:extLst>
              <a:ext uri="{FF2B5EF4-FFF2-40B4-BE49-F238E27FC236}">
                <a16:creationId xmlns:a16="http://schemas.microsoft.com/office/drawing/2014/main" id="{6A625C95-782C-FA4A-BEED-45380C2AFB48}"/>
              </a:ext>
            </a:extLst>
          </p:cNvPr>
          <p:cNvSpPr/>
          <p:nvPr/>
        </p:nvSpPr>
        <p:spPr>
          <a:xfrm>
            <a:off x="4167903" y="2706624"/>
            <a:ext cx="3878817" cy="1903083"/>
          </a:xfrm>
          <a:prstGeom prst="rect">
            <a:avLst/>
          </a:prstGeom>
          <a:solidFill>
            <a:schemeClr val="lt1">
              <a:alpha val="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FF14FF44-526E-CA42-9394-F71AA2A49B2E}"/>
              </a:ext>
            </a:extLst>
          </p:cNvPr>
          <p:cNvSpPr txBox="1"/>
          <p:nvPr/>
        </p:nvSpPr>
        <p:spPr>
          <a:xfrm>
            <a:off x="2109216" y="6168112"/>
            <a:ext cx="7973568" cy="369332"/>
          </a:xfrm>
          <a:prstGeom prst="rect">
            <a:avLst/>
          </a:prstGeom>
          <a:noFill/>
        </p:spPr>
        <p:txBody>
          <a:bodyPr wrap="square" rtlCol="0">
            <a:spAutoFit/>
          </a:bodyPr>
          <a:lstStyle/>
          <a:p>
            <a:r>
              <a:rPr lang="en-US" dirty="0"/>
              <a:t>http://</a:t>
            </a:r>
            <a:r>
              <a:rPr lang="en-US" dirty="0" err="1"/>
              <a:t>cseweb.ucsd.edu</a:t>
            </a:r>
            <a:r>
              <a:rPr lang="en-US" dirty="0"/>
              <a:t>/~</a:t>
            </a:r>
            <a:r>
              <a:rPr lang="en-US" dirty="0" err="1"/>
              <a:t>viscomp</a:t>
            </a:r>
            <a:r>
              <a:rPr lang="en-US" dirty="0"/>
              <a:t>/classes/cse274/fa18/papers/a163-mehta.pdf</a:t>
            </a:r>
          </a:p>
        </p:txBody>
      </p:sp>
    </p:spTree>
    <p:extLst>
      <p:ext uri="{BB962C8B-B14F-4D97-AF65-F5344CB8AC3E}">
        <p14:creationId xmlns:p14="http://schemas.microsoft.com/office/powerpoint/2010/main" val="749575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E17AC326-4E8E-9846-8E1F-4515E6D8C634}"/>
              </a:ext>
            </a:extLst>
          </p:cNvPr>
          <p:cNvPicPr>
            <a:picLocks noChangeAspect="1"/>
          </p:cNvPicPr>
          <p:nvPr/>
        </p:nvPicPr>
        <p:blipFill>
          <a:blip r:embed="rId4"/>
          <a:stretch>
            <a:fillRect/>
          </a:stretch>
        </p:blipFill>
        <p:spPr>
          <a:xfrm>
            <a:off x="8150168" y="147448"/>
            <a:ext cx="3511401" cy="2605522"/>
          </a:xfrm>
          <a:prstGeom prst="rect">
            <a:avLst/>
          </a:prstGeom>
          <a:ln>
            <a:noFill/>
          </a:ln>
          <a:effectLst>
            <a:softEdge rad="112500"/>
          </a:effectLst>
        </p:spPr>
      </p:pic>
      <p:pic>
        <p:nvPicPr>
          <p:cNvPr id="10" name="Picture 9">
            <a:extLst>
              <a:ext uri="{FF2B5EF4-FFF2-40B4-BE49-F238E27FC236}">
                <a16:creationId xmlns:a16="http://schemas.microsoft.com/office/drawing/2014/main" id="{37BCBFAD-956A-9049-81EF-828DEF9C6169}"/>
              </a:ext>
            </a:extLst>
          </p:cNvPr>
          <p:cNvPicPr>
            <a:picLocks noChangeAspect="1"/>
          </p:cNvPicPr>
          <p:nvPr/>
        </p:nvPicPr>
        <p:blipFill>
          <a:blip r:embed="rId5"/>
          <a:stretch>
            <a:fillRect/>
          </a:stretch>
        </p:blipFill>
        <p:spPr>
          <a:xfrm>
            <a:off x="1123126" y="2351314"/>
            <a:ext cx="6826348" cy="4047286"/>
          </a:xfrm>
          <a:prstGeom prst="rect">
            <a:avLst/>
          </a:prstGeom>
        </p:spPr>
      </p:pic>
      <p:sp>
        <p:nvSpPr>
          <p:cNvPr id="11" name="Title 1">
            <a:extLst>
              <a:ext uri="{FF2B5EF4-FFF2-40B4-BE49-F238E27FC236}">
                <a16:creationId xmlns:a16="http://schemas.microsoft.com/office/drawing/2014/main" id="{BA33B7DB-6314-7F46-8677-58B949B53701}"/>
              </a:ext>
            </a:extLst>
          </p:cNvPr>
          <p:cNvSpPr>
            <a:spLocks noGrp="1"/>
          </p:cNvSpPr>
          <p:nvPr>
            <p:ph type="title"/>
          </p:nvPr>
        </p:nvSpPr>
        <p:spPr>
          <a:xfrm>
            <a:off x="685801" y="609600"/>
            <a:ext cx="10131425" cy="1456267"/>
          </a:xfrm>
        </p:spPr>
        <p:txBody>
          <a:bodyPr/>
          <a:lstStyle/>
          <a:p>
            <a:r>
              <a:rPr lang="en-US" altLang="zh-Hans" dirty="0"/>
              <a:t>Results</a:t>
            </a:r>
            <a:endParaRPr lang="en-US" dirty="0"/>
          </a:p>
        </p:txBody>
      </p:sp>
    </p:spTree>
    <p:extLst>
      <p:ext uri="{BB962C8B-B14F-4D97-AF65-F5344CB8AC3E}">
        <p14:creationId xmlns:p14="http://schemas.microsoft.com/office/powerpoint/2010/main" val="828306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EC0E-C8B1-2145-B12A-51AB58327CB6}"/>
              </a:ext>
            </a:extLst>
          </p:cNvPr>
          <p:cNvSpPr>
            <a:spLocks noGrp="1"/>
          </p:cNvSpPr>
          <p:nvPr>
            <p:ph type="title"/>
          </p:nvPr>
        </p:nvSpPr>
        <p:spPr>
          <a:xfrm>
            <a:off x="685801" y="515332"/>
            <a:ext cx="10131425" cy="1456267"/>
          </a:xfrm>
        </p:spPr>
        <p:txBody>
          <a:bodyPr/>
          <a:lstStyle/>
          <a:p>
            <a:r>
              <a:rPr lang="en-US" dirty="0"/>
              <a:t>Overview</a:t>
            </a:r>
          </a:p>
        </p:txBody>
      </p:sp>
      <p:sp>
        <p:nvSpPr>
          <p:cNvPr id="3" name="Content Placeholder 2">
            <a:extLst>
              <a:ext uri="{FF2B5EF4-FFF2-40B4-BE49-F238E27FC236}">
                <a16:creationId xmlns:a16="http://schemas.microsoft.com/office/drawing/2014/main" id="{475A8CB3-478E-FD4C-B1EC-1EE9A871E6E2}"/>
              </a:ext>
            </a:extLst>
          </p:cNvPr>
          <p:cNvSpPr>
            <a:spLocks noGrp="1"/>
          </p:cNvSpPr>
          <p:nvPr>
            <p:ph idx="1"/>
          </p:nvPr>
        </p:nvSpPr>
        <p:spPr>
          <a:xfrm>
            <a:off x="1524787" y="1971599"/>
            <a:ext cx="10131425" cy="4106333"/>
          </a:xfrm>
        </p:spPr>
        <p:txBody>
          <a:bodyPr>
            <a:normAutofit lnSpcReduction="10000"/>
          </a:bodyPr>
          <a:lstStyle/>
          <a:p>
            <a:pPr>
              <a:buFont typeface="Wingdings" pitchFamily="2" charset="2"/>
              <a:buChar char="ü"/>
            </a:pPr>
            <a:r>
              <a:rPr lang="en-US" sz="2400" dirty="0"/>
              <a:t>Introduction</a:t>
            </a:r>
          </a:p>
          <a:p>
            <a:pPr>
              <a:buFont typeface="Wingdings" pitchFamily="2" charset="2"/>
              <a:buChar char="ü"/>
            </a:pPr>
            <a:r>
              <a:rPr lang="en-US" sz="2400" dirty="0"/>
              <a:t>Previous work</a:t>
            </a:r>
          </a:p>
          <a:p>
            <a:pPr>
              <a:buFont typeface="Wingdings" pitchFamily="2" charset="2"/>
              <a:buChar char="ü"/>
            </a:pPr>
            <a:r>
              <a:rPr lang="en-US" sz="2400" dirty="0"/>
              <a:t>Methods</a:t>
            </a:r>
          </a:p>
          <a:p>
            <a:pPr>
              <a:buFont typeface="Wingdings" pitchFamily="2" charset="2"/>
              <a:buChar char="ü"/>
            </a:pPr>
            <a:r>
              <a:rPr lang="en-US" sz="2400" dirty="0"/>
              <a:t>Axis-aligned filtering</a:t>
            </a:r>
          </a:p>
          <a:p>
            <a:pPr>
              <a:buFont typeface="Wingdings" pitchFamily="2" charset="2"/>
              <a:buChar char="ü"/>
            </a:pPr>
            <a:r>
              <a:rPr lang="en-US" sz="2400" dirty="0"/>
              <a:t>Adaptive sampling</a:t>
            </a:r>
          </a:p>
          <a:p>
            <a:pPr>
              <a:buFont typeface="Wingdings" pitchFamily="2" charset="2"/>
              <a:buChar char="ü"/>
            </a:pPr>
            <a:r>
              <a:rPr lang="en-US" sz="2400" dirty="0"/>
              <a:t>Results</a:t>
            </a:r>
          </a:p>
          <a:p>
            <a:pPr>
              <a:buFont typeface="Wingdings" pitchFamily="2" charset="2"/>
              <a:buChar char="Ø"/>
            </a:pPr>
            <a:r>
              <a:rPr lang="en-US" sz="2400" dirty="0"/>
              <a:t>Limitations</a:t>
            </a:r>
          </a:p>
          <a:p>
            <a:pPr>
              <a:buFont typeface="Courier New" panose="02070309020205020404" pitchFamily="49" charset="0"/>
              <a:buChar char="o"/>
            </a:pPr>
            <a:r>
              <a:rPr lang="en-US" sz="2400" dirty="0"/>
              <a:t>Contributions</a:t>
            </a:r>
          </a:p>
          <a:p>
            <a:pPr>
              <a:buFont typeface="Courier New" panose="02070309020205020404" pitchFamily="49" charset="0"/>
              <a:buChar char="o"/>
            </a:pPr>
            <a:r>
              <a:rPr lang="en-US" sz="2400" dirty="0"/>
              <a:t>Future work</a:t>
            </a:r>
          </a:p>
        </p:txBody>
      </p:sp>
    </p:spTree>
    <p:extLst>
      <p:ext uri="{BB962C8B-B14F-4D97-AF65-F5344CB8AC3E}">
        <p14:creationId xmlns:p14="http://schemas.microsoft.com/office/powerpoint/2010/main" val="1496784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422B8-88A8-6445-9004-546C5B983526}"/>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67FA0DF9-A4BE-1B4E-9823-C8C14FFA5ABB}"/>
              </a:ext>
            </a:extLst>
          </p:cNvPr>
          <p:cNvSpPr>
            <a:spLocks noGrp="1"/>
          </p:cNvSpPr>
          <p:nvPr>
            <p:ph idx="1"/>
          </p:nvPr>
        </p:nvSpPr>
        <p:spPr>
          <a:xfrm>
            <a:off x="685801" y="718620"/>
            <a:ext cx="10131425" cy="3649133"/>
          </a:xfrm>
        </p:spPr>
        <p:txBody>
          <a:bodyPr>
            <a:normAutofit/>
          </a:bodyPr>
          <a:lstStyle/>
          <a:p>
            <a:pPr>
              <a:buFont typeface="Wingdings" pitchFamily="2" charset="2"/>
              <a:buChar char="v"/>
            </a:pPr>
            <a:r>
              <a:rPr lang="en-US" sz="2400" dirty="0"/>
              <a:t>Slight </a:t>
            </a:r>
            <a:r>
              <a:rPr lang="en-US" sz="2400" dirty="0" err="1"/>
              <a:t>overblur</a:t>
            </a:r>
            <a:r>
              <a:rPr lang="en-US" sz="2400" dirty="0"/>
              <a:t> at some sharp shadow boundaries, and some flicker in video</a:t>
            </a:r>
          </a:p>
          <a:p>
            <a:pPr>
              <a:buFont typeface="Wingdings" pitchFamily="2" charset="2"/>
              <a:buChar char="v"/>
            </a:pPr>
            <a:r>
              <a:rPr lang="en-US" sz="2400" dirty="0"/>
              <a:t>Sample counts is still too high for real-time performance on very complex scenes</a:t>
            </a:r>
          </a:p>
        </p:txBody>
      </p:sp>
    </p:spTree>
    <p:extLst>
      <p:ext uri="{BB962C8B-B14F-4D97-AF65-F5344CB8AC3E}">
        <p14:creationId xmlns:p14="http://schemas.microsoft.com/office/powerpoint/2010/main" val="899843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EC0E-C8B1-2145-B12A-51AB58327CB6}"/>
              </a:ext>
            </a:extLst>
          </p:cNvPr>
          <p:cNvSpPr>
            <a:spLocks noGrp="1"/>
          </p:cNvSpPr>
          <p:nvPr>
            <p:ph type="title"/>
          </p:nvPr>
        </p:nvSpPr>
        <p:spPr>
          <a:xfrm>
            <a:off x="685801" y="515332"/>
            <a:ext cx="10131425" cy="1456267"/>
          </a:xfrm>
        </p:spPr>
        <p:txBody>
          <a:bodyPr/>
          <a:lstStyle/>
          <a:p>
            <a:r>
              <a:rPr lang="en-US" dirty="0"/>
              <a:t>Overview</a:t>
            </a:r>
          </a:p>
        </p:txBody>
      </p:sp>
      <p:sp>
        <p:nvSpPr>
          <p:cNvPr id="3" name="Content Placeholder 2">
            <a:extLst>
              <a:ext uri="{FF2B5EF4-FFF2-40B4-BE49-F238E27FC236}">
                <a16:creationId xmlns:a16="http://schemas.microsoft.com/office/drawing/2014/main" id="{475A8CB3-478E-FD4C-B1EC-1EE9A871E6E2}"/>
              </a:ext>
            </a:extLst>
          </p:cNvPr>
          <p:cNvSpPr>
            <a:spLocks noGrp="1"/>
          </p:cNvSpPr>
          <p:nvPr>
            <p:ph idx="1"/>
          </p:nvPr>
        </p:nvSpPr>
        <p:spPr>
          <a:xfrm>
            <a:off x="1524787" y="1971599"/>
            <a:ext cx="10131425" cy="4106333"/>
          </a:xfrm>
        </p:spPr>
        <p:txBody>
          <a:bodyPr>
            <a:normAutofit lnSpcReduction="10000"/>
          </a:bodyPr>
          <a:lstStyle/>
          <a:p>
            <a:pPr>
              <a:buFont typeface="Wingdings" pitchFamily="2" charset="2"/>
              <a:buChar char="ü"/>
            </a:pPr>
            <a:r>
              <a:rPr lang="en-US" sz="2400" dirty="0"/>
              <a:t>Introduction</a:t>
            </a:r>
          </a:p>
          <a:p>
            <a:pPr>
              <a:buFont typeface="Wingdings" pitchFamily="2" charset="2"/>
              <a:buChar char="ü"/>
            </a:pPr>
            <a:r>
              <a:rPr lang="en-US" sz="2400" dirty="0"/>
              <a:t>Previous work</a:t>
            </a:r>
          </a:p>
          <a:p>
            <a:pPr>
              <a:buFont typeface="Wingdings" pitchFamily="2" charset="2"/>
              <a:buChar char="ü"/>
            </a:pPr>
            <a:r>
              <a:rPr lang="en-US" sz="2400" dirty="0"/>
              <a:t>Methods</a:t>
            </a:r>
          </a:p>
          <a:p>
            <a:pPr>
              <a:buFont typeface="Wingdings" pitchFamily="2" charset="2"/>
              <a:buChar char="ü"/>
            </a:pPr>
            <a:r>
              <a:rPr lang="en-US" sz="2400" dirty="0"/>
              <a:t>Axis-aligned filtering</a:t>
            </a:r>
          </a:p>
          <a:p>
            <a:pPr>
              <a:buFont typeface="Wingdings" pitchFamily="2" charset="2"/>
              <a:buChar char="ü"/>
            </a:pPr>
            <a:r>
              <a:rPr lang="en-US" sz="2400" dirty="0"/>
              <a:t>Adaptive sampling</a:t>
            </a:r>
          </a:p>
          <a:p>
            <a:pPr>
              <a:buFont typeface="Wingdings" pitchFamily="2" charset="2"/>
              <a:buChar char="ü"/>
            </a:pPr>
            <a:r>
              <a:rPr lang="en-US" sz="2400" dirty="0"/>
              <a:t>Results</a:t>
            </a:r>
          </a:p>
          <a:p>
            <a:pPr>
              <a:buFont typeface="Wingdings" pitchFamily="2" charset="2"/>
              <a:buChar char="ü"/>
            </a:pPr>
            <a:r>
              <a:rPr lang="en-US" sz="2400" dirty="0"/>
              <a:t>Limitations</a:t>
            </a:r>
          </a:p>
          <a:p>
            <a:pPr>
              <a:buFont typeface="Wingdings" pitchFamily="2" charset="2"/>
              <a:buChar char="Ø"/>
            </a:pPr>
            <a:r>
              <a:rPr lang="en-US" sz="2400" dirty="0"/>
              <a:t>Contributions</a:t>
            </a:r>
          </a:p>
          <a:p>
            <a:pPr>
              <a:buFont typeface="Courier New" panose="02070309020205020404" pitchFamily="49" charset="0"/>
              <a:buChar char="o"/>
            </a:pPr>
            <a:r>
              <a:rPr lang="en-US" sz="2400" dirty="0"/>
              <a:t>Future work</a:t>
            </a:r>
          </a:p>
        </p:txBody>
      </p:sp>
    </p:spTree>
    <p:extLst>
      <p:ext uri="{BB962C8B-B14F-4D97-AF65-F5344CB8AC3E}">
        <p14:creationId xmlns:p14="http://schemas.microsoft.com/office/powerpoint/2010/main" val="3333196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FB65E-0ADC-024E-B5A4-DE91E083C60C}"/>
              </a:ext>
            </a:extLst>
          </p:cNvPr>
          <p:cNvSpPr>
            <a:spLocks noGrp="1"/>
          </p:cNvSpPr>
          <p:nvPr>
            <p:ph type="title"/>
          </p:nvPr>
        </p:nvSpPr>
        <p:spPr/>
        <p:txBody>
          <a:bodyPr/>
          <a:lstStyle/>
          <a:p>
            <a:r>
              <a:rPr lang="en-US" dirty="0"/>
              <a:t>introduction</a:t>
            </a:r>
          </a:p>
        </p:txBody>
      </p:sp>
      <p:pic>
        <p:nvPicPr>
          <p:cNvPr id="5" name="Content Placeholder 4" descr="A person standing in a room&#13;&#10;&#13;&#10;Description automatically generated">
            <a:extLst>
              <a:ext uri="{FF2B5EF4-FFF2-40B4-BE49-F238E27FC236}">
                <a16:creationId xmlns:a16="http://schemas.microsoft.com/office/drawing/2014/main" id="{BE912A00-6578-5444-9CF4-EA7F82404C55}"/>
              </a:ext>
            </a:extLst>
          </p:cNvPr>
          <p:cNvPicPr>
            <a:picLocks noGrp="1" noChangeAspect="1"/>
          </p:cNvPicPr>
          <p:nvPr>
            <p:ph idx="1"/>
          </p:nvPr>
        </p:nvPicPr>
        <p:blipFill>
          <a:blip r:embed="rId3"/>
          <a:stretch>
            <a:fillRect/>
          </a:stretch>
        </p:blipFill>
        <p:spPr>
          <a:xfrm>
            <a:off x="3366611" y="1704956"/>
            <a:ext cx="5458777" cy="4094083"/>
          </a:xfrm>
          <a:prstGeom prst="rect">
            <a:avLst/>
          </a:prstGeom>
          <a:ln>
            <a:noFill/>
          </a:ln>
          <a:effectLst>
            <a:softEdge rad="112500"/>
          </a:effectLst>
        </p:spPr>
      </p:pic>
      <p:sp>
        <p:nvSpPr>
          <p:cNvPr id="6" name="Rectangle 5">
            <a:extLst>
              <a:ext uri="{FF2B5EF4-FFF2-40B4-BE49-F238E27FC236}">
                <a16:creationId xmlns:a16="http://schemas.microsoft.com/office/drawing/2014/main" id="{DA037BC7-1199-A546-8242-23AF8F361C1C}"/>
              </a:ext>
            </a:extLst>
          </p:cNvPr>
          <p:cNvSpPr/>
          <p:nvPr/>
        </p:nvSpPr>
        <p:spPr>
          <a:xfrm>
            <a:off x="2120719" y="6079123"/>
            <a:ext cx="7950559" cy="338554"/>
          </a:xfrm>
          <a:prstGeom prst="rect">
            <a:avLst/>
          </a:prstGeom>
        </p:spPr>
        <p:txBody>
          <a:bodyPr wrap="square">
            <a:spAutoFit/>
          </a:bodyPr>
          <a:lstStyle/>
          <a:p>
            <a:r>
              <a:rPr lang="en-US" sz="1600" dirty="0"/>
              <a:t>https://</a:t>
            </a:r>
            <a:r>
              <a:rPr lang="en-US" sz="1600" dirty="0" err="1"/>
              <a:t>en.wikipedia.org</a:t>
            </a:r>
            <a:r>
              <a:rPr lang="en-US" sz="1600" dirty="0"/>
              <a:t>/wiki/</a:t>
            </a:r>
            <a:r>
              <a:rPr lang="en-US" sz="1600" dirty="0" err="1"/>
              <a:t>Realtime_computer_graphics</a:t>
            </a:r>
            <a:r>
              <a:rPr lang="en-US" sz="1600" dirty="0"/>
              <a:t>#/media/</a:t>
            </a:r>
            <a:r>
              <a:rPr lang="en-US" sz="1600" dirty="0" err="1"/>
              <a:t>File:CAVE_Crayoland.jpg</a:t>
            </a:r>
            <a:endParaRPr lang="en-US" sz="1600" dirty="0"/>
          </a:p>
        </p:txBody>
      </p:sp>
    </p:spTree>
    <p:extLst>
      <p:ext uri="{BB962C8B-B14F-4D97-AF65-F5344CB8AC3E}">
        <p14:creationId xmlns:p14="http://schemas.microsoft.com/office/powerpoint/2010/main" val="3112860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53AB-BF34-E94F-B006-0010AFA34CEB}"/>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E83A8124-0F5A-BE44-8FB3-243A5768F2AB}"/>
              </a:ext>
            </a:extLst>
          </p:cNvPr>
          <p:cNvSpPr>
            <a:spLocks noGrp="1"/>
          </p:cNvSpPr>
          <p:nvPr>
            <p:ph idx="1"/>
          </p:nvPr>
        </p:nvSpPr>
        <p:spPr>
          <a:xfrm>
            <a:off x="685800" y="609600"/>
            <a:ext cx="10131425" cy="3649133"/>
          </a:xfrm>
        </p:spPr>
        <p:txBody>
          <a:bodyPr/>
          <a:lstStyle/>
          <a:p>
            <a:pPr>
              <a:buFont typeface="Wingdings" pitchFamily="2" charset="2"/>
              <a:buChar char="v"/>
            </a:pPr>
            <a:r>
              <a:rPr lang="en-US" sz="2400" dirty="0"/>
              <a:t>Derivation of adaptive sampling rates</a:t>
            </a:r>
          </a:p>
          <a:p>
            <a:pPr>
              <a:buFont typeface="Wingdings" pitchFamily="2" charset="2"/>
              <a:buChar char="v"/>
            </a:pPr>
            <a:r>
              <a:rPr lang="en-US" sz="2400" dirty="0"/>
              <a:t>Adaptive filter sizes for axis-aligned pixel-light filtering of soft shadows </a:t>
            </a:r>
          </a:p>
        </p:txBody>
      </p:sp>
    </p:spTree>
    <p:extLst>
      <p:ext uri="{BB962C8B-B14F-4D97-AF65-F5344CB8AC3E}">
        <p14:creationId xmlns:p14="http://schemas.microsoft.com/office/powerpoint/2010/main" val="2845566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53AB-BF34-E94F-B006-0010AFA34CEB}"/>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E83A8124-0F5A-BE44-8FB3-243A5768F2AB}"/>
              </a:ext>
            </a:extLst>
          </p:cNvPr>
          <p:cNvSpPr>
            <a:spLocks noGrp="1"/>
          </p:cNvSpPr>
          <p:nvPr>
            <p:ph idx="1"/>
          </p:nvPr>
        </p:nvSpPr>
        <p:spPr>
          <a:xfrm>
            <a:off x="685800" y="609600"/>
            <a:ext cx="10131425" cy="3649133"/>
          </a:xfrm>
        </p:spPr>
        <p:txBody>
          <a:bodyPr/>
          <a:lstStyle/>
          <a:p>
            <a:pPr>
              <a:buFont typeface="Wingdings" pitchFamily="2" charset="2"/>
              <a:buChar char="v"/>
            </a:pPr>
            <a:r>
              <a:rPr lang="en-US" sz="2400" dirty="0"/>
              <a:t>Consistent sampling, wherein the filter size is adjusted for the sampling rate</a:t>
            </a:r>
          </a:p>
          <a:p>
            <a:pPr>
              <a:buFont typeface="Wingdings" pitchFamily="2" charset="2"/>
              <a:buChar char="v"/>
            </a:pPr>
            <a:r>
              <a:rPr lang="en-US" sz="2400" dirty="0"/>
              <a:t>Ensuring convergences as in standard Monte Carlo</a:t>
            </a:r>
          </a:p>
        </p:txBody>
      </p:sp>
    </p:spTree>
    <p:extLst>
      <p:ext uri="{BB962C8B-B14F-4D97-AF65-F5344CB8AC3E}">
        <p14:creationId xmlns:p14="http://schemas.microsoft.com/office/powerpoint/2010/main" val="4067781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53AB-BF34-E94F-B006-0010AFA34CEB}"/>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E83A8124-0F5A-BE44-8FB3-243A5768F2AB}"/>
              </a:ext>
            </a:extLst>
          </p:cNvPr>
          <p:cNvSpPr>
            <a:spLocks noGrp="1"/>
          </p:cNvSpPr>
          <p:nvPr>
            <p:ph idx="1"/>
          </p:nvPr>
        </p:nvSpPr>
        <p:spPr>
          <a:xfrm>
            <a:off x="685800" y="609600"/>
            <a:ext cx="10131425" cy="3649133"/>
          </a:xfrm>
        </p:spPr>
        <p:txBody>
          <a:bodyPr/>
          <a:lstStyle/>
          <a:p>
            <a:pPr>
              <a:buFont typeface="Wingdings" pitchFamily="2" charset="2"/>
              <a:buChar char="v"/>
            </a:pPr>
            <a:r>
              <a:rPr lang="en-US" sz="2400" dirty="0"/>
              <a:t>Simple implementation using Nvidia </a:t>
            </a:r>
            <a:r>
              <a:rPr lang="en-US" sz="2400" dirty="0" err="1"/>
              <a:t>Optix</a:t>
            </a:r>
            <a:endParaRPr lang="en-US" sz="2400" dirty="0"/>
          </a:p>
          <a:p>
            <a:pPr>
              <a:buFont typeface="Wingdings" pitchFamily="2" charset="2"/>
              <a:buChar char="v"/>
            </a:pPr>
            <a:r>
              <a:rPr lang="en-US" sz="2400" dirty="0"/>
              <a:t>Real time interactive performance  with minimal overhead</a:t>
            </a:r>
          </a:p>
        </p:txBody>
      </p:sp>
    </p:spTree>
    <p:extLst>
      <p:ext uri="{BB962C8B-B14F-4D97-AF65-F5344CB8AC3E}">
        <p14:creationId xmlns:p14="http://schemas.microsoft.com/office/powerpoint/2010/main" val="472413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EC0E-C8B1-2145-B12A-51AB58327CB6}"/>
              </a:ext>
            </a:extLst>
          </p:cNvPr>
          <p:cNvSpPr>
            <a:spLocks noGrp="1"/>
          </p:cNvSpPr>
          <p:nvPr>
            <p:ph type="title"/>
          </p:nvPr>
        </p:nvSpPr>
        <p:spPr>
          <a:xfrm>
            <a:off x="685801" y="515332"/>
            <a:ext cx="10131425" cy="1456267"/>
          </a:xfrm>
        </p:spPr>
        <p:txBody>
          <a:bodyPr/>
          <a:lstStyle/>
          <a:p>
            <a:r>
              <a:rPr lang="en-US" dirty="0"/>
              <a:t>Overview</a:t>
            </a:r>
          </a:p>
        </p:txBody>
      </p:sp>
      <p:sp>
        <p:nvSpPr>
          <p:cNvPr id="3" name="Content Placeholder 2">
            <a:extLst>
              <a:ext uri="{FF2B5EF4-FFF2-40B4-BE49-F238E27FC236}">
                <a16:creationId xmlns:a16="http://schemas.microsoft.com/office/drawing/2014/main" id="{475A8CB3-478E-FD4C-B1EC-1EE9A871E6E2}"/>
              </a:ext>
            </a:extLst>
          </p:cNvPr>
          <p:cNvSpPr>
            <a:spLocks noGrp="1"/>
          </p:cNvSpPr>
          <p:nvPr>
            <p:ph idx="1"/>
          </p:nvPr>
        </p:nvSpPr>
        <p:spPr>
          <a:xfrm>
            <a:off x="1524787" y="1971599"/>
            <a:ext cx="10131425" cy="4106333"/>
          </a:xfrm>
        </p:spPr>
        <p:txBody>
          <a:bodyPr>
            <a:normAutofit lnSpcReduction="10000"/>
          </a:bodyPr>
          <a:lstStyle/>
          <a:p>
            <a:pPr>
              <a:buFont typeface="Wingdings" pitchFamily="2" charset="2"/>
              <a:buChar char="ü"/>
            </a:pPr>
            <a:r>
              <a:rPr lang="en-US" sz="2400" dirty="0"/>
              <a:t>Introduction</a:t>
            </a:r>
          </a:p>
          <a:p>
            <a:pPr>
              <a:buFont typeface="Wingdings" pitchFamily="2" charset="2"/>
              <a:buChar char="ü"/>
            </a:pPr>
            <a:r>
              <a:rPr lang="en-US" sz="2400" dirty="0"/>
              <a:t>Previous work</a:t>
            </a:r>
          </a:p>
          <a:p>
            <a:pPr>
              <a:buFont typeface="Wingdings" pitchFamily="2" charset="2"/>
              <a:buChar char="ü"/>
            </a:pPr>
            <a:r>
              <a:rPr lang="en-US" sz="2400" dirty="0"/>
              <a:t>Methods</a:t>
            </a:r>
          </a:p>
          <a:p>
            <a:pPr>
              <a:buFont typeface="Wingdings" pitchFamily="2" charset="2"/>
              <a:buChar char="ü"/>
            </a:pPr>
            <a:r>
              <a:rPr lang="en-US" sz="2400" dirty="0"/>
              <a:t>Axis-aligned filtering</a:t>
            </a:r>
          </a:p>
          <a:p>
            <a:pPr>
              <a:buFont typeface="Wingdings" pitchFamily="2" charset="2"/>
              <a:buChar char="ü"/>
            </a:pPr>
            <a:r>
              <a:rPr lang="en-US" sz="2400" dirty="0"/>
              <a:t>Adaptive sampling</a:t>
            </a:r>
          </a:p>
          <a:p>
            <a:pPr>
              <a:buFont typeface="Wingdings" pitchFamily="2" charset="2"/>
              <a:buChar char="ü"/>
            </a:pPr>
            <a:r>
              <a:rPr lang="en-US" sz="2400" dirty="0"/>
              <a:t>Results</a:t>
            </a:r>
          </a:p>
          <a:p>
            <a:pPr>
              <a:buFont typeface="Wingdings" pitchFamily="2" charset="2"/>
              <a:buChar char="ü"/>
            </a:pPr>
            <a:r>
              <a:rPr lang="en-US" sz="2400" dirty="0"/>
              <a:t>Limitations</a:t>
            </a:r>
          </a:p>
          <a:p>
            <a:pPr>
              <a:buFont typeface="Wingdings" pitchFamily="2" charset="2"/>
              <a:buChar char="ü"/>
            </a:pPr>
            <a:r>
              <a:rPr lang="en-US" sz="2400" dirty="0"/>
              <a:t>Contributions</a:t>
            </a:r>
          </a:p>
          <a:p>
            <a:pPr>
              <a:buFont typeface="Wingdings" pitchFamily="2" charset="2"/>
              <a:buChar char="Ø"/>
            </a:pPr>
            <a:r>
              <a:rPr lang="en-US" sz="2400" dirty="0"/>
              <a:t>Future work</a:t>
            </a:r>
          </a:p>
        </p:txBody>
      </p:sp>
    </p:spTree>
    <p:extLst>
      <p:ext uri="{BB962C8B-B14F-4D97-AF65-F5344CB8AC3E}">
        <p14:creationId xmlns:p14="http://schemas.microsoft.com/office/powerpoint/2010/main" val="849637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1238D-CD0A-BA48-8294-736CBC77A32F}"/>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66B26585-DB6E-C743-B090-4D890E790314}"/>
              </a:ext>
            </a:extLst>
          </p:cNvPr>
          <p:cNvSpPr>
            <a:spLocks noGrp="1"/>
          </p:cNvSpPr>
          <p:nvPr>
            <p:ph idx="1"/>
          </p:nvPr>
        </p:nvSpPr>
        <p:spPr>
          <a:xfrm>
            <a:off x="685801" y="1142825"/>
            <a:ext cx="10131425" cy="3649133"/>
          </a:xfrm>
        </p:spPr>
        <p:txBody>
          <a:bodyPr>
            <a:normAutofit/>
          </a:bodyPr>
          <a:lstStyle/>
          <a:p>
            <a:pPr>
              <a:buFont typeface="Wingdings" pitchFamily="2" charset="2"/>
              <a:buChar char="v"/>
            </a:pPr>
            <a:r>
              <a:rPr lang="en-US" sz="2000" dirty="0"/>
              <a:t>Similar methods to be employed for</a:t>
            </a:r>
          </a:p>
          <a:p>
            <a:pPr marL="0" indent="0">
              <a:buNone/>
            </a:pPr>
            <a:r>
              <a:rPr lang="en-US" sz="2000" dirty="0"/>
              <a:t> 	</a:t>
            </a:r>
            <a:r>
              <a:rPr lang="en-US" altLang="zh-CN" sz="2000" dirty="0"/>
              <a:t>—</a:t>
            </a:r>
            <a:r>
              <a:rPr lang="zh-CN" altLang="en-US" sz="2000" dirty="0"/>
              <a:t> </a:t>
            </a:r>
            <a:r>
              <a:rPr lang="en-US" sz="2000" dirty="0"/>
              <a:t>motion blur</a:t>
            </a:r>
          </a:p>
          <a:p>
            <a:pPr marL="0" indent="0">
              <a:buNone/>
            </a:pPr>
            <a:r>
              <a:rPr lang="en-US" sz="2000" dirty="0"/>
              <a:t>	</a:t>
            </a:r>
            <a:r>
              <a:rPr lang="en-US" altLang="zh-CN" sz="2000" dirty="0"/>
              <a:t>—</a:t>
            </a:r>
            <a:r>
              <a:rPr lang="zh-CN" altLang="en-US" sz="2000" dirty="0"/>
              <a:t> </a:t>
            </a:r>
            <a:r>
              <a:rPr lang="en-US" sz="2000" dirty="0"/>
              <a:t>depth of field</a:t>
            </a:r>
          </a:p>
          <a:p>
            <a:pPr marL="0" indent="0">
              <a:buNone/>
            </a:pPr>
            <a:r>
              <a:rPr lang="en-US" sz="2000" dirty="0"/>
              <a:t>	</a:t>
            </a:r>
            <a:r>
              <a:rPr lang="en-US" altLang="zh-CN" sz="2000" dirty="0"/>
              <a:t>—</a:t>
            </a:r>
            <a:r>
              <a:rPr lang="zh-CN" altLang="en-US" sz="2000" dirty="0"/>
              <a:t> </a:t>
            </a:r>
            <a:r>
              <a:rPr lang="en-US" sz="2000" dirty="0" err="1"/>
              <a:t>specularities</a:t>
            </a:r>
            <a:endParaRPr lang="en-US" sz="2000" dirty="0"/>
          </a:p>
          <a:p>
            <a:pPr marL="0" indent="0">
              <a:buNone/>
            </a:pPr>
            <a:r>
              <a:rPr lang="en-US" sz="2000" dirty="0"/>
              <a:t>	</a:t>
            </a:r>
            <a:r>
              <a:rPr lang="en-US" altLang="zh-CN" sz="2000" dirty="0"/>
              <a:t>—</a:t>
            </a:r>
            <a:r>
              <a:rPr lang="zh-CN" altLang="en-US" sz="2000" dirty="0"/>
              <a:t> </a:t>
            </a:r>
            <a:r>
              <a:rPr lang="en-US" sz="2000" dirty="0"/>
              <a:t>indirect illumination</a:t>
            </a:r>
          </a:p>
        </p:txBody>
      </p:sp>
    </p:spTree>
    <p:extLst>
      <p:ext uri="{BB962C8B-B14F-4D97-AF65-F5344CB8AC3E}">
        <p14:creationId xmlns:p14="http://schemas.microsoft.com/office/powerpoint/2010/main" val="2228866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46FF5-E860-CC46-9E03-CA1EE730F746}"/>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448042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C8E2ED-5180-5A4B-9AA0-032087DFC782}"/>
                  </a:ext>
                </a:extLst>
              </p:cNvPr>
              <p:cNvSpPr txBox="1"/>
              <p:nvPr/>
            </p:nvSpPr>
            <p:spPr>
              <a:xfrm>
                <a:off x="1584101" y="1210613"/>
                <a:ext cx="5941691"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𝛽</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𝑘</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𝜇</m:t>
                          </m:r>
                        </m:den>
                      </m:f>
                      <m:r>
                        <m:rPr>
                          <m:sty m:val="p"/>
                        </m:rPr>
                        <a:rPr lang="en-US" sz="2400" b="0" i="0" smtClean="0">
                          <a:latin typeface="Cambria Math" panose="02040503050406030204" pitchFamily="18" charset="0"/>
                          <a:ea typeface="Cambria Math" panose="02040503050406030204" pitchFamily="18" charset="0"/>
                        </a:rPr>
                        <m:t>max</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bSup>
                            <m:sSubSupPr>
                              <m:ctrlPr>
                                <a:rPr lang="en-US" sz="2400" b="0" i="1" smtClean="0">
                                  <a:latin typeface="Cambria Math" panose="02040503050406030204" pitchFamily="18" charset="0"/>
                                  <a:ea typeface="Cambria Math" panose="02040503050406030204" pitchFamily="18" charset="0"/>
                                </a:rPr>
                              </m:ctrlPr>
                            </m:sSubSupPr>
                            <m:e>
                              <m:r>
                                <m:rPr>
                                  <m:sty m:val="p"/>
                                </m:rPr>
                                <a:rPr lang="el-GR" sz="2400" b="0" i="1" smtClean="0">
                                  <a:latin typeface="Cambria Math" panose="02040503050406030204" pitchFamily="18" charset="0"/>
                                  <a:ea typeface="Cambria Math" panose="02040503050406030204" pitchFamily="18" charset="0"/>
                                </a:rPr>
                                <m:t>Ω</m:t>
                              </m:r>
                            </m:e>
                            <m:sub>
                              <m:r>
                                <a:rPr lang="en-US" sz="2400" b="0" i="1" smtClean="0">
                                  <a:latin typeface="Cambria Math" panose="02040503050406030204" pitchFamily="18" charset="0"/>
                                  <a:ea typeface="Cambria Math" panose="02040503050406030204" pitchFamily="18" charset="0"/>
                                </a:rPr>
                                <m:t>𝐿</m:t>
                              </m:r>
                            </m:sub>
                            <m:sup>
                              <m:r>
                                <a:rPr lang="en-US" sz="2400" b="0" i="1" smtClean="0">
                                  <a:latin typeface="Cambria Math" panose="02040503050406030204" pitchFamily="18" charset="0"/>
                                  <a:ea typeface="Cambria Math" panose="02040503050406030204" pitchFamily="18" charset="0"/>
                                </a:rPr>
                                <m:t>𝑚𝑎𝑥</m:t>
                              </m:r>
                            </m:sup>
                          </m:sSubSup>
                        </m:den>
                      </m:f>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𝑑</m:t>
                                  </m:r>
                                </m:e>
                                <m:sub>
                                  <m:r>
                                    <a:rPr lang="en-US" sz="2400" b="0" i="1" smtClean="0">
                                      <a:latin typeface="Cambria Math" panose="02040503050406030204" pitchFamily="18" charset="0"/>
                                      <a:ea typeface="Cambria Math" panose="02040503050406030204" pitchFamily="18" charset="0"/>
                                    </a:rPr>
                                    <m:t>1</m:t>
                                  </m:r>
                                </m:sub>
                              </m:sSub>
                            </m:num>
                            <m:den>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𝑑</m:t>
                                  </m:r>
                                </m:e>
                                <m:sub>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𝑚𝑎𝑥</m:t>
                                  </m:r>
                                </m:sub>
                              </m:sSub>
                            </m:den>
                          </m:f>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Sup>
                            <m:sSubSupPr>
                              <m:ctrlPr>
                                <a:rPr lang="en-US" sz="2400" i="1">
                                  <a:latin typeface="Cambria Math" panose="02040503050406030204" pitchFamily="18" charset="0"/>
                                  <a:ea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Ω</m:t>
                              </m:r>
                            </m:e>
                            <m:sub>
                              <m:r>
                                <a:rPr lang="en-US" sz="2400" b="0" i="1" smtClean="0">
                                  <a:latin typeface="Cambria Math" panose="02040503050406030204" pitchFamily="18" charset="0"/>
                                  <a:ea typeface="Cambria Math" panose="02040503050406030204" pitchFamily="18" charset="0"/>
                                </a:rPr>
                                <m:t>𝑥</m:t>
                              </m:r>
                            </m:sub>
                            <m:sup>
                              <m:r>
                                <a:rPr lang="en-US" sz="2400" i="1">
                                  <a:latin typeface="Cambria Math" panose="02040503050406030204" pitchFamily="18" charset="0"/>
                                  <a:ea typeface="Cambria Math" panose="02040503050406030204" pitchFamily="18" charset="0"/>
                                </a:rPr>
                                <m:t>𝑚𝑎𝑥</m:t>
                              </m:r>
                            </m:sup>
                          </m:sSubSup>
                        </m:den>
                      </m:f>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4" name="TextBox 3">
                <a:extLst>
                  <a:ext uri="{FF2B5EF4-FFF2-40B4-BE49-F238E27FC236}">
                    <a16:creationId xmlns:a16="http://schemas.microsoft.com/office/drawing/2014/main" id="{C0C8E2ED-5180-5A4B-9AA0-032087DFC782}"/>
                  </a:ext>
                </a:extLst>
              </p:cNvPr>
              <p:cNvSpPr txBox="1">
                <a:spLocks noRot="1" noChangeAspect="1" noMove="1" noResize="1" noEditPoints="1" noAdjustHandles="1" noChangeArrowheads="1" noChangeShapeType="1" noTextEdit="1"/>
              </p:cNvSpPr>
              <p:nvPr/>
            </p:nvSpPr>
            <p:spPr>
              <a:xfrm>
                <a:off x="1584101" y="1210613"/>
                <a:ext cx="5941691" cy="829843"/>
              </a:xfrm>
              <a:prstGeom prst="rect">
                <a:avLst/>
              </a:prstGeom>
              <a:blipFill>
                <a:blip r:embed="rId2"/>
                <a:stretch>
                  <a:fillRect l="-1279" r="-1279"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3FA831B-9E2A-FE4D-BAB1-7B8B234FFFDD}"/>
                  </a:ext>
                </a:extLst>
              </p:cNvPr>
              <p:cNvSpPr txBox="1"/>
              <p:nvPr/>
            </p:nvSpPr>
            <p:spPr>
              <a:xfrm>
                <a:off x="1584101" y="3155323"/>
                <a:ext cx="5285101" cy="10911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=4(1+</m:t>
                      </m:r>
                      <m:f>
                        <m:fPr>
                          <m:ctrlPr>
                            <a:rPr lang="en-US"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b="0" i="1" smtClean="0">
                                  <a:latin typeface="Cambria Math" panose="02040503050406030204" pitchFamily="18" charset="0"/>
                                </a:rPr>
                                <m:t>1</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den>
                      </m:f>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den>
                          </m:f>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𝑝</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𝑙</m:t>
                                      </m:r>
                                    </m:sub>
                                  </m:sSub>
                                </m:den>
                              </m:f>
                            </m:e>
                          </m:ra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−1</m:t>
                              </m:r>
                            </m:sup>
                          </m:sSup>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oMath>
                  </m:oMathPara>
                </a14:m>
                <a:endParaRPr lang="en-US" sz="2400" dirty="0"/>
              </a:p>
            </p:txBody>
          </p:sp>
        </mc:Choice>
        <mc:Fallback xmlns="">
          <p:sp>
            <p:nvSpPr>
              <p:cNvPr id="5" name="TextBox 4">
                <a:extLst>
                  <a:ext uri="{FF2B5EF4-FFF2-40B4-BE49-F238E27FC236}">
                    <a16:creationId xmlns:a16="http://schemas.microsoft.com/office/drawing/2014/main" id="{B3FA831B-9E2A-FE4D-BAB1-7B8B234FFFDD}"/>
                  </a:ext>
                </a:extLst>
              </p:cNvPr>
              <p:cNvSpPr txBox="1">
                <a:spLocks noRot="1" noChangeAspect="1" noMove="1" noResize="1" noEditPoints="1" noAdjustHandles="1" noChangeArrowheads="1" noChangeShapeType="1" noTextEdit="1"/>
              </p:cNvSpPr>
              <p:nvPr/>
            </p:nvSpPr>
            <p:spPr>
              <a:xfrm>
                <a:off x="1584101" y="3155323"/>
                <a:ext cx="5285101" cy="1091196"/>
              </a:xfrm>
              <a:prstGeom prst="rect">
                <a:avLst/>
              </a:prstGeom>
              <a:blipFill>
                <a:blip r:embed="rId3"/>
                <a:stretch>
                  <a:fillRect l="-240"/>
                </a:stretch>
              </a:blipFill>
            </p:spPr>
            <p:txBody>
              <a:bodyPr/>
              <a:lstStyle/>
              <a:p>
                <a:r>
                  <a:rPr lang="en-US">
                    <a:noFill/>
                  </a:rPr>
                  <a:t> </a:t>
                </a:r>
              </a:p>
            </p:txBody>
          </p:sp>
        </mc:Fallback>
      </mc:AlternateContent>
    </p:spTree>
    <p:extLst>
      <p:ext uri="{BB962C8B-B14F-4D97-AF65-F5344CB8AC3E}">
        <p14:creationId xmlns:p14="http://schemas.microsoft.com/office/powerpoint/2010/main" val="3404287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730C-6E5C-BA49-9E5C-EC9E70E5C6B0}"/>
              </a:ext>
            </a:extLst>
          </p:cNvPr>
          <p:cNvSpPr>
            <a:spLocks noGrp="1"/>
          </p:cNvSpPr>
          <p:nvPr>
            <p:ph type="title"/>
          </p:nvPr>
        </p:nvSpPr>
        <p:spPr>
          <a:xfrm>
            <a:off x="825909" y="808055"/>
            <a:ext cx="3979205" cy="1453363"/>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42B9BB9B-B51C-3640-88F6-A20B120AA977}"/>
              </a:ext>
            </a:extLst>
          </p:cNvPr>
          <p:cNvSpPr>
            <a:spLocks noGrp="1"/>
          </p:cNvSpPr>
          <p:nvPr>
            <p:ph idx="1"/>
          </p:nvPr>
        </p:nvSpPr>
        <p:spPr>
          <a:xfrm>
            <a:off x="802178" y="2261420"/>
            <a:ext cx="4002936" cy="3637935"/>
          </a:xfrm>
        </p:spPr>
        <p:txBody>
          <a:bodyPr>
            <a:normAutofit/>
          </a:bodyPr>
          <a:lstStyle/>
          <a:p>
            <a:r>
              <a:rPr lang="en-US" dirty="0"/>
              <a:t>Build on [Egan et al. 2011b] to significantly reduce the number of Monte Carlo samples needed</a:t>
            </a:r>
          </a:p>
          <a:p>
            <a:endParaRPr lang="en-US" dirty="0"/>
          </a:p>
        </p:txBody>
      </p:sp>
      <p:pic>
        <p:nvPicPr>
          <p:cNvPr id="8" name="Picture 7">
            <a:extLst>
              <a:ext uri="{FF2B5EF4-FFF2-40B4-BE49-F238E27FC236}">
                <a16:creationId xmlns:a16="http://schemas.microsoft.com/office/drawing/2014/main" id="{CAC42E28-9EA3-0C48-9CC8-65F8C406AAC6}"/>
              </a:ext>
            </a:extLst>
          </p:cNvPr>
          <p:cNvPicPr>
            <a:picLocks noChangeAspect="1"/>
          </p:cNvPicPr>
          <p:nvPr/>
        </p:nvPicPr>
        <p:blipFill>
          <a:blip r:embed="rId4"/>
          <a:stretch>
            <a:fillRect/>
          </a:stretch>
        </p:blipFill>
        <p:spPr>
          <a:xfrm>
            <a:off x="5289752" y="1740172"/>
            <a:ext cx="6095593" cy="3215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63191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730C-6E5C-BA49-9E5C-EC9E70E5C6B0}"/>
              </a:ext>
            </a:extLst>
          </p:cNvPr>
          <p:cNvSpPr>
            <a:spLocks noGrp="1"/>
          </p:cNvSpPr>
          <p:nvPr>
            <p:ph type="title"/>
          </p:nvPr>
        </p:nvSpPr>
        <p:spPr>
          <a:xfrm>
            <a:off x="632310" y="803427"/>
            <a:ext cx="4099947" cy="1035579"/>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42B9BB9B-B51C-3640-88F6-A20B120AA977}"/>
              </a:ext>
            </a:extLst>
          </p:cNvPr>
          <p:cNvSpPr>
            <a:spLocks noGrp="1"/>
          </p:cNvSpPr>
          <p:nvPr>
            <p:ph idx="1"/>
          </p:nvPr>
        </p:nvSpPr>
        <p:spPr>
          <a:xfrm>
            <a:off x="1193143" y="986939"/>
            <a:ext cx="4099947" cy="3649133"/>
          </a:xfrm>
        </p:spPr>
        <p:txBody>
          <a:bodyPr>
            <a:normAutofit/>
          </a:bodyPr>
          <a:lstStyle/>
          <a:p>
            <a:r>
              <a:rPr lang="en-US" dirty="0"/>
              <a:t>Build on [Egan et al. 2011b] to significantly reduce the number of Monte Carlo samples needed</a:t>
            </a:r>
          </a:p>
          <a:p>
            <a:endParaRPr lang="en-US" dirty="0"/>
          </a:p>
        </p:txBody>
      </p:sp>
      <p:pic>
        <p:nvPicPr>
          <p:cNvPr id="6" name="Picture 5">
            <a:extLst>
              <a:ext uri="{FF2B5EF4-FFF2-40B4-BE49-F238E27FC236}">
                <a16:creationId xmlns:a16="http://schemas.microsoft.com/office/drawing/2014/main" id="{3C11BC6D-2B5F-7046-AFC8-3CFAC3291328}"/>
              </a:ext>
            </a:extLst>
          </p:cNvPr>
          <p:cNvPicPr>
            <a:picLocks noChangeAspect="1"/>
          </p:cNvPicPr>
          <p:nvPr/>
        </p:nvPicPr>
        <p:blipFill>
          <a:blip r:embed="rId3"/>
          <a:stretch>
            <a:fillRect/>
          </a:stretch>
        </p:blipFill>
        <p:spPr>
          <a:xfrm>
            <a:off x="5124550" y="736576"/>
            <a:ext cx="2187594"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C1DBD173-B277-354B-8F4E-44DF64987EC8}"/>
              </a:ext>
            </a:extLst>
          </p:cNvPr>
          <p:cNvPicPr>
            <a:picLocks noChangeAspect="1"/>
          </p:cNvPicPr>
          <p:nvPr/>
        </p:nvPicPr>
        <p:blipFill>
          <a:blip r:embed="rId4"/>
          <a:stretch>
            <a:fillRect/>
          </a:stretch>
        </p:blipFill>
        <p:spPr>
          <a:xfrm>
            <a:off x="9433558" y="3035808"/>
            <a:ext cx="2288560"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7" name="Down Arrow 6">
            <a:extLst>
              <a:ext uri="{FF2B5EF4-FFF2-40B4-BE49-F238E27FC236}">
                <a16:creationId xmlns:a16="http://schemas.microsoft.com/office/drawing/2014/main" id="{25DF40E5-B7C7-9146-961B-12076806D2A5}"/>
              </a:ext>
            </a:extLst>
          </p:cNvPr>
          <p:cNvSpPr/>
          <p:nvPr/>
        </p:nvSpPr>
        <p:spPr>
          <a:xfrm rot="18845589">
            <a:off x="8202163" y="2835821"/>
            <a:ext cx="341376" cy="646176"/>
          </a:xfrm>
          <a:prstGeom prst="downArrow">
            <a:avLst>
              <a:gd name="adj1" fmla="val 50000"/>
              <a:gd name="adj2" fmla="val 60714"/>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0A7A338D-55AE-1048-95E1-D58063B6BD6C}"/>
              </a:ext>
            </a:extLst>
          </p:cNvPr>
          <p:cNvSpPr txBox="1"/>
          <p:nvPr/>
        </p:nvSpPr>
        <p:spPr>
          <a:xfrm>
            <a:off x="2109216" y="6168112"/>
            <a:ext cx="7973568" cy="369332"/>
          </a:xfrm>
          <a:prstGeom prst="rect">
            <a:avLst/>
          </a:prstGeom>
          <a:noFill/>
        </p:spPr>
        <p:txBody>
          <a:bodyPr wrap="square" rtlCol="0">
            <a:spAutoFit/>
          </a:bodyPr>
          <a:lstStyle/>
          <a:p>
            <a:r>
              <a:rPr lang="en-US" dirty="0"/>
              <a:t>http://</a:t>
            </a:r>
            <a:r>
              <a:rPr lang="en-US" dirty="0" err="1"/>
              <a:t>cseweb.ucsd.edu</a:t>
            </a:r>
            <a:r>
              <a:rPr lang="en-US" dirty="0"/>
              <a:t>/~</a:t>
            </a:r>
            <a:r>
              <a:rPr lang="en-US" dirty="0" err="1"/>
              <a:t>viscomp</a:t>
            </a:r>
            <a:r>
              <a:rPr lang="en-US" dirty="0"/>
              <a:t>/classes/cse274/fa18/papers/a163-mehta.pdf</a:t>
            </a:r>
          </a:p>
        </p:txBody>
      </p:sp>
    </p:spTree>
    <p:extLst>
      <p:ext uri="{BB962C8B-B14F-4D97-AF65-F5344CB8AC3E}">
        <p14:creationId xmlns:p14="http://schemas.microsoft.com/office/powerpoint/2010/main" val="2409893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EC0E-C8B1-2145-B12A-51AB58327CB6}"/>
              </a:ext>
            </a:extLst>
          </p:cNvPr>
          <p:cNvSpPr>
            <a:spLocks noGrp="1"/>
          </p:cNvSpPr>
          <p:nvPr>
            <p:ph type="title"/>
          </p:nvPr>
        </p:nvSpPr>
        <p:spPr>
          <a:xfrm>
            <a:off x="685801" y="515332"/>
            <a:ext cx="10131425" cy="1456267"/>
          </a:xfrm>
        </p:spPr>
        <p:txBody>
          <a:bodyPr/>
          <a:lstStyle/>
          <a:p>
            <a:r>
              <a:rPr lang="en-US" dirty="0"/>
              <a:t>Overview</a:t>
            </a:r>
          </a:p>
        </p:txBody>
      </p:sp>
      <p:sp>
        <p:nvSpPr>
          <p:cNvPr id="3" name="Content Placeholder 2">
            <a:extLst>
              <a:ext uri="{FF2B5EF4-FFF2-40B4-BE49-F238E27FC236}">
                <a16:creationId xmlns:a16="http://schemas.microsoft.com/office/drawing/2014/main" id="{475A8CB3-478E-FD4C-B1EC-1EE9A871E6E2}"/>
              </a:ext>
            </a:extLst>
          </p:cNvPr>
          <p:cNvSpPr>
            <a:spLocks noGrp="1"/>
          </p:cNvSpPr>
          <p:nvPr>
            <p:ph idx="1"/>
          </p:nvPr>
        </p:nvSpPr>
        <p:spPr>
          <a:xfrm>
            <a:off x="1524787" y="1971599"/>
            <a:ext cx="10131425" cy="4106333"/>
          </a:xfrm>
        </p:spPr>
        <p:txBody>
          <a:bodyPr>
            <a:normAutofit lnSpcReduction="10000"/>
          </a:bodyPr>
          <a:lstStyle/>
          <a:p>
            <a:pPr>
              <a:buFont typeface="Wingdings" pitchFamily="2" charset="2"/>
              <a:buChar char="ü"/>
            </a:pPr>
            <a:r>
              <a:rPr lang="en-US" sz="2400" dirty="0"/>
              <a:t>Introduction</a:t>
            </a:r>
          </a:p>
          <a:p>
            <a:pPr>
              <a:buFont typeface="Wingdings" pitchFamily="2" charset="2"/>
              <a:buChar char="Ø"/>
            </a:pPr>
            <a:r>
              <a:rPr lang="en-US" sz="2400" dirty="0"/>
              <a:t>Previous work</a:t>
            </a:r>
          </a:p>
          <a:p>
            <a:pPr>
              <a:buFont typeface="Courier New" panose="02070309020205020404" pitchFamily="49" charset="0"/>
              <a:buChar char="o"/>
            </a:pPr>
            <a:r>
              <a:rPr lang="en-US" sz="2400" dirty="0"/>
              <a:t>Methods</a:t>
            </a:r>
          </a:p>
          <a:p>
            <a:pPr>
              <a:buFont typeface="Courier New" panose="02070309020205020404" pitchFamily="49" charset="0"/>
              <a:buChar char="o"/>
            </a:pPr>
            <a:r>
              <a:rPr lang="en-US" sz="2400" dirty="0"/>
              <a:t>Axis-aligned filtering</a:t>
            </a:r>
          </a:p>
          <a:p>
            <a:pPr>
              <a:buFont typeface="Courier New" panose="02070309020205020404" pitchFamily="49" charset="0"/>
              <a:buChar char="o"/>
            </a:pPr>
            <a:r>
              <a:rPr lang="en-US" sz="2400" dirty="0"/>
              <a:t>Adaptive sampling</a:t>
            </a:r>
          </a:p>
          <a:p>
            <a:pPr>
              <a:buFont typeface="Courier New" panose="02070309020205020404" pitchFamily="49" charset="0"/>
              <a:buChar char="o"/>
            </a:pPr>
            <a:r>
              <a:rPr lang="en-US" sz="2400" dirty="0"/>
              <a:t>Results</a:t>
            </a:r>
          </a:p>
          <a:p>
            <a:pPr>
              <a:buFont typeface="Courier New" panose="02070309020205020404" pitchFamily="49" charset="0"/>
              <a:buChar char="o"/>
            </a:pPr>
            <a:r>
              <a:rPr lang="en-US" sz="2400" dirty="0"/>
              <a:t>Limitations</a:t>
            </a:r>
          </a:p>
          <a:p>
            <a:pPr>
              <a:buFont typeface="Courier New" panose="02070309020205020404" pitchFamily="49" charset="0"/>
              <a:buChar char="o"/>
            </a:pPr>
            <a:r>
              <a:rPr lang="en-US" sz="2400" dirty="0"/>
              <a:t>Contributions</a:t>
            </a:r>
          </a:p>
          <a:p>
            <a:pPr>
              <a:buFont typeface="Courier New" panose="02070309020205020404" pitchFamily="49" charset="0"/>
              <a:buChar char="o"/>
            </a:pPr>
            <a:r>
              <a:rPr lang="en-US" sz="2400" dirty="0"/>
              <a:t>Future work</a:t>
            </a:r>
          </a:p>
        </p:txBody>
      </p:sp>
    </p:spTree>
    <p:extLst>
      <p:ext uri="{BB962C8B-B14F-4D97-AF65-F5344CB8AC3E}">
        <p14:creationId xmlns:p14="http://schemas.microsoft.com/office/powerpoint/2010/main" val="869550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AEF6-F297-A945-89C1-C5202A471704}"/>
              </a:ext>
            </a:extLst>
          </p:cNvPr>
          <p:cNvSpPr>
            <a:spLocks noGrp="1"/>
          </p:cNvSpPr>
          <p:nvPr>
            <p:ph type="title"/>
          </p:nvPr>
        </p:nvSpPr>
        <p:spPr/>
        <p:txBody>
          <a:bodyPr/>
          <a:lstStyle/>
          <a:p>
            <a:r>
              <a:rPr lang="en-US" dirty="0"/>
              <a:t>Previous</a:t>
            </a:r>
          </a:p>
        </p:txBody>
      </p:sp>
      <p:sp>
        <p:nvSpPr>
          <p:cNvPr id="4" name="Content Placeholder 3">
            <a:extLst>
              <a:ext uri="{FF2B5EF4-FFF2-40B4-BE49-F238E27FC236}">
                <a16:creationId xmlns:a16="http://schemas.microsoft.com/office/drawing/2014/main" id="{9C3341A0-6B0B-5C45-896F-89807514D337}"/>
              </a:ext>
            </a:extLst>
          </p:cNvPr>
          <p:cNvSpPr>
            <a:spLocks noGrp="1"/>
          </p:cNvSpPr>
          <p:nvPr>
            <p:ph idx="1"/>
          </p:nvPr>
        </p:nvSpPr>
        <p:spPr>
          <a:xfrm>
            <a:off x="685801" y="1463735"/>
            <a:ext cx="10131425" cy="3649133"/>
          </a:xfrm>
        </p:spPr>
        <p:txBody>
          <a:bodyPr>
            <a:normAutofit/>
          </a:bodyPr>
          <a:lstStyle/>
          <a:p>
            <a:pPr>
              <a:buFont typeface="Wingdings" pitchFamily="2" charset="2"/>
              <a:buChar char="v"/>
            </a:pPr>
            <a:r>
              <a:rPr lang="en-US" sz="2400" dirty="0"/>
              <a:t>Real-Time and Accelerated Soft Shadows</a:t>
            </a:r>
          </a:p>
          <a:p>
            <a:pPr marL="0" indent="0">
              <a:buNone/>
            </a:pPr>
            <a:r>
              <a:rPr lang="en-US" sz="2400" dirty="0"/>
              <a:t>	</a:t>
            </a:r>
            <a:r>
              <a:rPr lang="en-US" altLang="zh-CN" sz="2400" dirty="0"/>
              <a:t>— </a:t>
            </a:r>
            <a:r>
              <a:rPr lang="en-US" altLang="zh-CN" sz="2000" dirty="0"/>
              <a:t>Shadow mapping method </a:t>
            </a:r>
            <a:r>
              <a:rPr lang="en-US" dirty="0"/>
              <a:t>[Williams 1978] </a:t>
            </a:r>
            <a:endParaRPr lang="en-US" sz="2400" dirty="0"/>
          </a:p>
          <a:p>
            <a:pPr marL="0" indent="0">
              <a:buNone/>
            </a:pPr>
            <a:r>
              <a:rPr lang="en-US" sz="2400" dirty="0"/>
              <a:t>	</a:t>
            </a:r>
            <a:r>
              <a:rPr lang="en-US" altLang="zh-CN" sz="2400" dirty="0"/>
              <a:t>— </a:t>
            </a:r>
            <a:r>
              <a:rPr lang="en-US" altLang="zh-CN" sz="2000" dirty="0"/>
              <a:t>Occlusion from entire area source </a:t>
            </a:r>
            <a:r>
              <a:rPr lang="en-US" dirty="0"/>
              <a:t>[</a:t>
            </a:r>
            <a:r>
              <a:rPr lang="en-US" dirty="0" err="1"/>
              <a:t>Guennebaud</a:t>
            </a:r>
            <a:r>
              <a:rPr lang="en-US" dirty="0"/>
              <a:t> et al. 2006; </a:t>
            </a:r>
            <a:r>
              <a:rPr lang="en-US" dirty="0" err="1"/>
              <a:t>Annen</a:t>
            </a:r>
            <a:r>
              <a:rPr lang="en-US" dirty="0"/>
              <a:t> et al. 2008] 	</a:t>
            </a:r>
            <a:endParaRPr lang="en-US" sz="2400" dirty="0"/>
          </a:p>
          <a:p>
            <a:pPr marL="0" indent="0">
              <a:buNone/>
            </a:pPr>
            <a:r>
              <a:rPr lang="en-US" sz="2400" dirty="0"/>
              <a:t>	</a:t>
            </a:r>
            <a:r>
              <a:rPr lang="en-US" altLang="zh-CN" sz="2400" dirty="0"/>
              <a:t>— </a:t>
            </a:r>
            <a:r>
              <a:rPr lang="en-US" sz="2000" dirty="0"/>
              <a:t>An analytic approach based on beam tracing </a:t>
            </a:r>
            <a:r>
              <a:rPr lang="en-US" dirty="0"/>
              <a:t>[Overbeck et al. 2007] </a:t>
            </a:r>
            <a:endParaRPr lang="en-US" altLang="zh-CN"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913121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AEF6-F297-A945-89C1-C5202A471704}"/>
              </a:ext>
            </a:extLst>
          </p:cNvPr>
          <p:cNvSpPr>
            <a:spLocks noGrp="1"/>
          </p:cNvSpPr>
          <p:nvPr>
            <p:ph type="title"/>
          </p:nvPr>
        </p:nvSpPr>
        <p:spPr/>
        <p:txBody>
          <a:bodyPr/>
          <a:lstStyle/>
          <a:p>
            <a:r>
              <a:rPr lang="en-US" dirty="0"/>
              <a:t>Previous</a:t>
            </a:r>
          </a:p>
        </p:txBody>
      </p:sp>
      <p:sp>
        <p:nvSpPr>
          <p:cNvPr id="4" name="Content Placeholder 3">
            <a:extLst>
              <a:ext uri="{FF2B5EF4-FFF2-40B4-BE49-F238E27FC236}">
                <a16:creationId xmlns:a16="http://schemas.microsoft.com/office/drawing/2014/main" id="{9C3341A0-6B0B-5C45-896F-89807514D337}"/>
              </a:ext>
            </a:extLst>
          </p:cNvPr>
          <p:cNvSpPr>
            <a:spLocks noGrp="1"/>
          </p:cNvSpPr>
          <p:nvPr>
            <p:ph idx="1"/>
          </p:nvPr>
        </p:nvSpPr>
        <p:spPr>
          <a:xfrm>
            <a:off x="685800" y="1982122"/>
            <a:ext cx="10131425" cy="3649133"/>
          </a:xfrm>
        </p:spPr>
        <p:txBody>
          <a:bodyPr>
            <a:normAutofit lnSpcReduction="10000"/>
          </a:bodyPr>
          <a:lstStyle/>
          <a:p>
            <a:pPr>
              <a:buFont typeface="Wingdings" pitchFamily="2" charset="2"/>
              <a:buChar char="v"/>
            </a:pPr>
            <a:r>
              <a:rPr lang="en-US" sz="2400" dirty="0"/>
              <a:t>Monte Carlo and Ray-Traced Shadows</a:t>
            </a:r>
            <a:endParaRPr lang="en-US" sz="2200" dirty="0"/>
          </a:p>
          <a:p>
            <a:pPr marL="0" indent="0">
              <a:buNone/>
            </a:pPr>
            <a:r>
              <a:rPr lang="en-US" sz="2200" dirty="0"/>
              <a:t>	</a:t>
            </a:r>
            <a:r>
              <a:rPr lang="en-US" altLang="zh-CN" sz="2400" dirty="0"/>
              <a:t>—</a:t>
            </a:r>
            <a:r>
              <a:rPr lang="en-US" altLang="zh-CN" sz="2200" dirty="0"/>
              <a:t> </a:t>
            </a:r>
            <a:r>
              <a:rPr lang="en-US" altLang="zh-CN" sz="2000" dirty="0"/>
              <a:t>Accelerations that exploit coherence </a:t>
            </a:r>
            <a:r>
              <a:rPr lang="en-US" dirty="0"/>
              <a:t>[Hart et al. 1999; </a:t>
            </a:r>
            <a:r>
              <a:rPr lang="en-US" dirty="0" err="1"/>
              <a:t>Agrawala</a:t>
            </a:r>
            <a:r>
              <a:rPr lang="en-US" dirty="0"/>
              <a:t> et al. 2000]</a:t>
            </a:r>
          </a:p>
          <a:p>
            <a:pPr marL="0" indent="0">
              <a:buNone/>
            </a:pPr>
            <a:r>
              <a:rPr lang="en-US" dirty="0"/>
              <a:t>	</a:t>
            </a:r>
            <a:r>
              <a:rPr lang="en-US" altLang="zh-CN" sz="2400" dirty="0"/>
              <a:t>—</a:t>
            </a:r>
            <a:r>
              <a:rPr lang="en-US" altLang="zh-CN" sz="2000" dirty="0"/>
              <a:t> Separate far and near-field effects</a:t>
            </a:r>
            <a:r>
              <a:rPr lang="en-US" altLang="zh-CN" sz="2400" dirty="0"/>
              <a:t> </a:t>
            </a:r>
            <a:r>
              <a:rPr lang="en-US" dirty="0"/>
              <a:t>[</a:t>
            </a:r>
            <a:r>
              <a:rPr lang="en-US" dirty="0" err="1"/>
              <a:t>Arikan</a:t>
            </a:r>
            <a:r>
              <a:rPr lang="en-US" dirty="0"/>
              <a:t> et al. 2005] </a:t>
            </a:r>
          </a:p>
          <a:p>
            <a:pPr marL="0" indent="0">
              <a:buNone/>
            </a:pPr>
            <a:r>
              <a:rPr lang="en-US" dirty="0"/>
              <a:t>	</a:t>
            </a:r>
            <a:r>
              <a:rPr lang="en-US" altLang="zh-CN" sz="2400" dirty="0"/>
              <a:t>— </a:t>
            </a:r>
            <a:r>
              <a:rPr lang="en-US" altLang="zh-CN" sz="2000" dirty="0"/>
              <a:t>Prefilter visibility</a:t>
            </a:r>
            <a:r>
              <a:rPr lang="en-US" dirty="0"/>
              <a:t> [Lacewell et al. 2008] </a:t>
            </a:r>
          </a:p>
          <a:p>
            <a:pPr marL="0" indent="0">
              <a:buNone/>
            </a:pPr>
            <a:r>
              <a:rPr lang="en-US" dirty="0"/>
              <a:t>	</a:t>
            </a:r>
            <a:r>
              <a:rPr lang="en-US" altLang="zh-CN" sz="2400" dirty="0"/>
              <a:t>—</a:t>
            </a:r>
            <a:r>
              <a:rPr lang="zh-CN" altLang="en-US" sz="2400" dirty="0"/>
              <a:t> </a:t>
            </a:r>
            <a:r>
              <a:rPr lang="en-US" altLang="zh-CN" sz="2000" dirty="0"/>
              <a:t>Accelerate ray packets [</a:t>
            </a:r>
            <a:r>
              <a:rPr lang="en-US" dirty="0" err="1"/>
              <a:t>Benthin</a:t>
            </a:r>
            <a:r>
              <a:rPr lang="en-US" dirty="0"/>
              <a:t> and Wald 2009] </a:t>
            </a:r>
          </a:p>
          <a:p>
            <a:pPr marL="0" indent="0">
              <a:buNone/>
            </a:pPr>
            <a:r>
              <a:rPr lang="en-US" dirty="0"/>
              <a:t>	</a:t>
            </a:r>
            <a:r>
              <a:rPr lang="en-US" altLang="zh-CN" sz="2400" dirty="0"/>
              <a:t>— </a:t>
            </a:r>
            <a:r>
              <a:rPr lang="en-US" altLang="zh-CN" sz="2000" dirty="0"/>
              <a:t>GPU acceleration</a:t>
            </a:r>
            <a:r>
              <a:rPr lang="en-US" altLang="zh-CN" sz="2400" dirty="0"/>
              <a:t> </a:t>
            </a:r>
            <a:r>
              <a:rPr lang="en-US" dirty="0"/>
              <a:t>[</a:t>
            </a:r>
            <a:r>
              <a:rPr lang="en-US" dirty="0" err="1"/>
              <a:t>Eisemann</a:t>
            </a:r>
            <a:r>
              <a:rPr lang="en-US" dirty="0"/>
              <a:t> and </a:t>
            </a:r>
            <a:r>
              <a:rPr lang="en-US" dirty="0" err="1"/>
              <a:t>Decoret</a:t>
            </a:r>
            <a:r>
              <a:rPr lang="en-US" dirty="0"/>
              <a:t> 2007; Forest et al. 2008] </a:t>
            </a:r>
          </a:p>
          <a:p>
            <a:pPr marL="0" indent="0">
              <a:buNone/>
            </a:pPr>
            <a:endParaRPr lang="en-US" dirty="0"/>
          </a:p>
          <a:p>
            <a:pPr marL="0" indent="0">
              <a:buNone/>
            </a:pPr>
            <a:r>
              <a:rPr lang="en-US" dirty="0"/>
              <a:t> </a:t>
            </a:r>
            <a:endParaRPr lang="en-US" sz="2400" dirty="0"/>
          </a:p>
          <a:p>
            <a:pPr marL="0" indent="0">
              <a:buNone/>
            </a:pPr>
            <a:endParaRPr lang="en-US" sz="2400" dirty="0"/>
          </a:p>
        </p:txBody>
      </p:sp>
    </p:spTree>
    <p:extLst>
      <p:ext uri="{BB962C8B-B14F-4D97-AF65-F5344CB8AC3E}">
        <p14:creationId xmlns:p14="http://schemas.microsoft.com/office/powerpoint/2010/main" val="4246881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AEF6-F297-A945-89C1-C5202A471704}"/>
              </a:ext>
            </a:extLst>
          </p:cNvPr>
          <p:cNvSpPr>
            <a:spLocks noGrp="1"/>
          </p:cNvSpPr>
          <p:nvPr>
            <p:ph type="title"/>
          </p:nvPr>
        </p:nvSpPr>
        <p:spPr/>
        <p:txBody>
          <a:bodyPr/>
          <a:lstStyle/>
          <a:p>
            <a:r>
              <a:rPr lang="en-US" dirty="0"/>
              <a:t>Previous</a:t>
            </a:r>
          </a:p>
        </p:txBody>
      </p:sp>
      <p:sp>
        <p:nvSpPr>
          <p:cNvPr id="4" name="Content Placeholder 3">
            <a:extLst>
              <a:ext uri="{FF2B5EF4-FFF2-40B4-BE49-F238E27FC236}">
                <a16:creationId xmlns:a16="http://schemas.microsoft.com/office/drawing/2014/main" id="{9C3341A0-6B0B-5C45-896F-89807514D337}"/>
              </a:ext>
            </a:extLst>
          </p:cNvPr>
          <p:cNvSpPr>
            <a:spLocks noGrp="1"/>
          </p:cNvSpPr>
          <p:nvPr>
            <p:ph idx="1"/>
          </p:nvPr>
        </p:nvSpPr>
        <p:spPr>
          <a:xfrm>
            <a:off x="685801" y="1240197"/>
            <a:ext cx="10543031" cy="3649133"/>
          </a:xfrm>
        </p:spPr>
        <p:txBody>
          <a:bodyPr>
            <a:normAutofit/>
          </a:bodyPr>
          <a:lstStyle/>
          <a:p>
            <a:pPr>
              <a:buFont typeface="Wingdings" pitchFamily="2" charset="2"/>
              <a:buChar char="v"/>
            </a:pPr>
            <a:r>
              <a:rPr lang="en-US" sz="2400" dirty="0"/>
              <a:t>Adaptive Sampling and Sheared Reconstruction</a:t>
            </a:r>
          </a:p>
          <a:p>
            <a:pPr marL="0" indent="0">
              <a:buNone/>
            </a:pPr>
            <a:r>
              <a:rPr lang="en-US" sz="2400" dirty="0"/>
              <a:t>	</a:t>
            </a:r>
            <a:r>
              <a:rPr lang="en-US" altLang="zh-CN" sz="2400" dirty="0"/>
              <a:t>— </a:t>
            </a:r>
            <a:r>
              <a:rPr lang="en-US" altLang="zh-CN" sz="2000" dirty="0"/>
              <a:t>Offline rendering methods</a:t>
            </a:r>
            <a:r>
              <a:rPr lang="en-US" altLang="zh-CN" sz="2400" dirty="0"/>
              <a:t> </a:t>
            </a:r>
            <a:r>
              <a:rPr lang="en-US" dirty="0"/>
              <a:t>[Guo 1998] [Hachisuka et al. 2008] [Overbeck et al. 2009]</a:t>
            </a:r>
            <a:r>
              <a:rPr lang="en-US" sz="2000" dirty="0"/>
              <a:t> </a:t>
            </a:r>
            <a:endParaRPr lang="en-US" sz="3200" dirty="0"/>
          </a:p>
          <a:p>
            <a:pPr marL="0" indent="0">
              <a:buNone/>
            </a:pPr>
            <a:r>
              <a:rPr lang="en-US" sz="2400" dirty="0"/>
              <a:t>	</a:t>
            </a:r>
            <a:r>
              <a:rPr lang="en-US" altLang="zh-CN" sz="2400" dirty="0"/>
              <a:t>— </a:t>
            </a:r>
            <a:r>
              <a:rPr lang="en-US" altLang="zh-CN" sz="2000" dirty="0"/>
              <a:t>Frequency analysis of shadows and light </a:t>
            </a:r>
            <a:r>
              <a:rPr lang="en-US" dirty="0"/>
              <a:t>[Chai et al. 2000; Durand et al. 2005; </a:t>
            </a:r>
            <a:r>
              <a:rPr lang="en-US" dirty="0" err="1"/>
              <a:t>Lanman</a:t>
            </a:r>
            <a:r>
              <a:rPr lang="en-US" dirty="0"/>
              <a:t> et al. 2008] </a:t>
            </a:r>
            <a:endParaRPr lang="en-US" altLang="zh-CN" sz="2400" dirty="0"/>
          </a:p>
          <a:p>
            <a:pPr marL="0" indent="0">
              <a:buNone/>
            </a:pPr>
            <a:r>
              <a:rPr lang="en-US" dirty="0"/>
              <a:t>	</a:t>
            </a:r>
            <a:r>
              <a:rPr lang="en-US" altLang="zh-CN" sz="2400" dirty="0"/>
              <a:t>—</a:t>
            </a:r>
            <a:r>
              <a:rPr lang="zh-CN" altLang="en-US" sz="2400" dirty="0"/>
              <a:t> </a:t>
            </a:r>
            <a:r>
              <a:rPr lang="en-US" altLang="zh-CN" sz="2000" dirty="0"/>
              <a:t>Sheared filter</a:t>
            </a:r>
            <a:r>
              <a:rPr lang="en-US" altLang="zh-CN" sz="2400" dirty="0"/>
              <a:t> </a:t>
            </a:r>
            <a:r>
              <a:rPr lang="en-US" dirty="0"/>
              <a:t>[Egan et al. 2011b] </a:t>
            </a:r>
            <a:endParaRPr lang="en-US" sz="2400" dirty="0"/>
          </a:p>
          <a:p>
            <a:pPr marL="0" indent="0">
              <a:buNone/>
            </a:pPr>
            <a:endParaRPr lang="en-US" sz="2400" dirty="0"/>
          </a:p>
        </p:txBody>
      </p:sp>
    </p:spTree>
    <p:extLst>
      <p:ext uri="{BB962C8B-B14F-4D97-AF65-F5344CB8AC3E}">
        <p14:creationId xmlns:p14="http://schemas.microsoft.com/office/powerpoint/2010/main" val="24478987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2173</TotalTime>
  <Words>2505</Words>
  <Application>Microsoft Macintosh PowerPoint</Application>
  <PresentationFormat>Widescreen</PresentationFormat>
  <Paragraphs>347</Paragraphs>
  <Slides>36</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等线</vt:lpstr>
      <vt:lpstr>宋体</vt:lpstr>
      <vt:lpstr>Arial</vt:lpstr>
      <vt:lpstr>Calibri</vt:lpstr>
      <vt:lpstr>Calibri Light</vt:lpstr>
      <vt:lpstr>Cambria Math</vt:lpstr>
      <vt:lpstr>Courier New</vt:lpstr>
      <vt:lpstr>Wingdings</vt:lpstr>
      <vt:lpstr>Celestial</vt:lpstr>
      <vt:lpstr>Axis-Aligned Filtering for Interactive Sampled Soft Shadows </vt:lpstr>
      <vt:lpstr>Introduction</vt:lpstr>
      <vt:lpstr>introduction</vt:lpstr>
      <vt:lpstr>introduction</vt:lpstr>
      <vt:lpstr>introduction</vt:lpstr>
      <vt:lpstr>Overview</vt:lpstr>
      <vt:lpstr>Previous</vt:lpstr>
      <vt:lpstr>Previous</vt:lpstr>
      <vt:lpstr>Previous</vt:lpstr>
      <vt:lpstr>Overview</vt:lpstr>
      <vt:lpstr>methods</vt:lpstr>
      <vt:lpstr>Methods</vt:lpstr>
      <vt:lpstr>Overview</vt:lpstr>
      <vt:lpstr>Axis-aligned filtering</vt:lpstr>
      <vt:lpstr>Axis-aligned filtering</vt:lpstr>
      <vt:lpstr>Axis-aligned filtering</vt:lpstr>
      <vt:lpstr>Axis-aligned filtering</vt:lpstr>
      <vt:lpstr>Overview</vt:lpstr>
      <vt:lpstr>Adaptive sampling</vt:lpstr>
      <vt:lpstr>Adaptive sampling</vt:lpstr>
      <vt:lpstr>Overview</vt:lpstr>
      <vt:lpstr>Results</vt:lpstr>
      <vt:lpstr>Results</vt:lpstr>
      <vt:lpstr>Results</vt:lpstr>
      <vt:lpstr>Results</vt:lpstr>
      <vt:lpstr>Results</vt:lpstr>
      <vt:lpstr>Overview</vt:lpstr>
      <vt:lpstr>Limitations</vt:lpstr>
      <vt:lpstr>Overview</vt:lpstr>
      <vt:lpstr>Contributions</vt:lpstr>
      <vt:lpstr>Contributions</vt:lpstr>
      <vt:lpstr>Contributions</vt:lpstr>
      <vt:lpstr>Overview</vt:lpstr>
      <vt:lpstr>Future work</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Axis-Aligned Filtering for Interactive Sampled Soft Shadows </dc:title>
  <dc:creator>Xinming Zhang</dc:creator>
  <cp:lastModifiedBy>Xinming Zhang</cp:lastModifiedBy>
  <cp:revision>69</cp:revision>
  <dcterms:created xsi:type="dcterms:W3CDTF">2018-11-03T18:32:28Z</dcterms:created>
  <dcterms:modified xsi:type="dcterms:W3CDTF">2018-11-08T17:52:14Z</dcterms:modified>
</cp:coreProperties>
</file>